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6" r:id="rId5"/>
    <p:sldMasterId id="2147483707" r:id="rId6"/>
    <p:sldMasterId id="2147483708" r:id="rId7"/>
    <p:sldMasterId id="2147483709" r:id="rId8"/>
    <p:sldMasterId id="2147483710" r:id="rId9"/>
    <p:sldMasterId id="2147483711"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Lst>
  <p:sldSz cy="5143500" cx="9144000"/>
  <p:notesSz cx="6858000" cy="9144000"/>
  <p:embeddedFontLst>
    <p:embeddedFont>
      <p:font typeface="Helvetica Neue"/>
      <p:regular r:id="rId129"/>
      <p:bold r:id="rId130"/>
      <p:italic r:id="rId131"/>
      <p:boldItalic r:id="rId132"/>
    </p:embeddedFont>
    <p:embeddedFont>
      <p:font typeface="Syncopate"/>
      <p:regular r:id="rId133"/>
      <p:bold r:id="rId134"/>
    </p:embeddedFont>
    <p:embeddedFont>
      <p:font typeface="Helvetica Neue Light"/>
      <p:regular r:id="rId135"/>
      <p:bold r:id="rId136"/>
      <p:italic r:id="rId137"/>
      <p:boldItalic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63EE096-FD07-4DDC-A7AF-DDADD6A84411}">
  <a:tblStyle styleId="{063EE096-FD07-4DDC-A7AF-DDADD6A844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B76B7BA-2AED-48AF-AEF9-593F3172A7B6}" styleName="Table_1">
    <a:wholeTbl>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76B9"/>
          </a:solidFill>
        </a:fill>
      </a:tcStyle>
    </a:firstCol>
    <a:lastRow>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a:seCell>
    <a:swCell>
      <a:tcTxStyle/>
    </a:swCell>
    <a:firstRow>
      <a:tcTxStyle b="on" i="off">
        <a:font>
          <a:latin typeface="Helvetica Neue"/>
          <a:ea typeface="Helvetica Neue"/>
          <a:cs typeface="Helvetica Neue"/>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4C7F"/>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7" Type="http://schemas.openxmlformats.org/officeDocument/2006/relationships/slide" Target="slides/slide96.xml"/><Relationship Id="rId106" Type="http://schemas.openxmlformats.org/officeDocument/2006/relationships/slide" Target="slides/slide95.xml"/><Relationship Id="rId105" Type="http://schemas.openxmlformats.org/officeDocument/2006/relationships/slide" Target="slides/slide94.xml"/><Relationship Id="rId104" Type="http://schemas.openxmlformats.org/officeDocument/2006/relationships/slide" Target="slides/slide93.xml"/><Relationship Id="rId109" Type="http://schemas.openxmlformats.org/officeDocument/2006/relationships/slide" Target="slides/slide98.xml"/><Relationship Id="rId108" Type="http://schemas.openxmlformats.org/officeDocument/2006/relationships/slide" Target="slides/slide97.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slide" Target="slides/slide92.xml"/><Relationship Id="rId102" Type="http://schemas.openxmlformats.org/officeDocument/2006/relationships/slide" Target="slides/slide91.xml"/><Relationship Id="rId101" Type="http://schemas.openxmlformats.org/officeDocument/2006/relationships/slide" Target="slides/slide90.xml"/><Relationship Id="rId100" Type="http://schemas.openxmlformats.org/officeDocument/2006/relationships/slide" Target="slides/slide89.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129" Type="http://schemas.openxmlformats.org/officeDocument/2006/relationships/font" Target="fonts/HelveticaNeue-regular.fntdata"/><Relationship Id="rId128" Type="http://schemas.openxmlformats.org/officeDocument/2006/relationships/slide" Target="slides/slide117.xml"/><Relationship Id="rId127" Type="http://schemas.openxmlformats.org/officeDocument/2006/relationships/slide" Target="slides/slide116.xml"/><Relationship Id="rId126" Type="http://schemas.openxmlformats.org/officeDocument/2006/relationships/slide" Target="slides/slide115.xml"/><Relationship Id="rId26" Type="http://schemas.openxmlformats.org/officeDocument/2006/relationships/slide" Target="slides/slide15.xml"/><Relationship Id="rId121" Type="http://schemas.openxmlformats.org/officeDocument/2006/relationships/slide" Target="slides/slide110.xml"/><Relationship Id="rId25" Type="http://schemas.openxmlformats.org/officeDocument/2006/relationships/slide" Target="slides/slide14.xml"/><Relationship Id="rId120" Type="http://schemas.openxmlformats.org/officeDocument/2006/relationships/slide" Target="slides/slide109.xml"/><Relationship Id="rId28" Type="http://schemas.openxmlformats.org/officeDocument/2006/relationships/slide" Target="slides/slide17.xml"/><Relationship Id="rId27" Type="http://schemas.openxmlformats.org/officeDocument/2006/relationships/slide" Target="slides/slide16.xml"/><Relationship Id="rId125" Type="http://schemas.openxmlformats.org/officeDocument/2006/relationships/slide" Target="slides/slide114.xml"/><Relationship Id="rId29" Type="http://schemas.openxmlformats.org/officeDocument/2006/relationships/slide" Target="slides/slide18.xml"/><Relationship Id="rId124" Type="http://schemas.openxmlformats.org/officeDocument/2006/relationships/slide" Target="slides/slide113.xml"/><Relationship Id="rId123" Type="http://schemas.openxmlformats.org/officeDocument/2006/relationships/slide" Target="slides/slide112.xml"/><Relationship Id="rId122" Type="http://schemas.openxmlformats.org/officeDocument/2006/relationships/slide" Target="slides/slide111.xml"/><Relationship Id="rId95" Type="http://schemas.openxmlformats.org/officeDocument/2006/relationships/slide" Target="slides/slide84.xml"/><Relationship Id="rId94" Type="http://schemas.openxmlformats.org/officeDocument/2006/relationships/slide" Target="slides/slide83.xml"/><Relationship Id="rId97" Type="http://schemas.openxmlformats.org/officeDocument/2006/relationships/slide" Target="slides/slide86.xml"/><Relationship Id="rId96" Type="http://schemas.openxmlformats.org/officeDocument/2006/relationships/slide" Target="slides/slide85.xml"/><Relationship Id="rId11" Type="http://schemas.openxmlformats.org/officeDocument/2006/relationships/notesMaster" Target="notesMasters/notesMaster1.xml"/><Relationship Id="rId99" Type="http://schemas.openxmlformats.org/officeDocument/2006/relationships/slide" Target="slides/slide88.xml"/><Relationship Id="rId10" Type="http://schemas.openxmlformats.org/officeDocument/2006/relationships/slideMaster" Target="slideMasters/slideMaster6.xml"/><Relationship Id="rId98" Type="http://schemas.openxmlformats.org/officeDocument/2006/relationships/slide" Target="slides/slide87.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18" Type="http://schemas.openxmlformats.org/officeDocument/2006/relationships/slide" Target="slides/slide107.xml"/><Relationship Id="rId117" Type="http://schemas.openxmlformats.org/officeDocument/2006/relationships/slide" Target="slides/slide106.xml"/><Relationship Id="rId116" Type="http://schemas.openxmlformats.org/officeDocument/2006/relationships/slide" Target="slides/slide105.xml"/><Relationship Id="rId115" Type="http://schemas.openxmlformats.org/officeDocument/2006/relationships/slide" Target="slides/slide104.xml"/><Relationship Id="rId119" Type="http://schemas.openxmlformats.org/officeDocument/2006/relationships/slide" Target="slides/slide108.xml"/><Relationship Id="rId15" Type="http://schemas.openxmlformats.org/officeDocument/2006/relationships/slide" Target="slides/slide4.xml"/><Relationship Id="rId110" Type="http://schemas.openxmlformats.org/officeDocument/2006/relationships/slide" Target="slides/slide99.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14" Type="http://schemas.openxmlformats.org/officeDocument/2006/relationships/slide" Target="slides/slide103.xml"/><Relationship Id="rId18" Type="http://schemas.openxmlformats.org/officeDocument/2006/relationships/slide" Target="slides/slide7.xml"/><Relationship Id="rId113" Type="http://schemas.openxmlformats.org/officeDocument/2006/relationships/slide" Target="slides/slide102.xml"/><Relationship Id="rId112" Type="http://schemas.openxmlformats.org/officeDocument/2006/relationships/slide" Target="slides/slide101.xml"/><Relationship Id="rId111" Type="http://schemas.openxmlformats.org/officeDocument/2006/relationships/slide" Target="slides/slide100.xml"/><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138" Type="http://schemas.openxmlformats.org/officeDocument/2006/relationships/font" Target="fonts/HelveticaNeueLight-boldItalic.fntdata"/><Relationship Id="rId137" Type="http://schemas.openxmlformats.org/officeDocument/2006/relationships/font" Target="fonts/HelveticaNeueLight-italic.fntdata"/><Relationship Id="rId132" Type="http://schemas.openxmlformats.org/officeDocument/2006/relationships/font" Target="fonts/HelveticaNeue-boldItalic.fntdata"/><Relationship Id="rId131" Type="http://schemas.openxmlformats.org/officeDocument/2006/relationships/font" Target="fonts/HelveticaNeue-italic.fntdata"/><Relationship Id="rId130" Type="http://schemas.openxmlformats.org/officeDocument/2006/relationships/font" Target="fonts/HelveticaNeue-bold.fntdata"/><Relationship Id="rId136" Type="http://schemas.openxmlformats.org/officeDocument/2006/relationships/font" Target="fonts/HelveticaNeueLight-bold.fntdata"/><Relationship Id="rId135" Type="http://schemas.openxmlformats.org/officeDocument/2006/relationships/font" Target="fonts/HelveticaNeueLight-regular.fntdata"/><Relationship Id="rId134" Type="http://schemas.openxmlformats.org/officeDocument/2006/relationships/font" Target="fonts/Syncopate-bold.fntdata"/><Relationship Id="rId133" Type="http://schemas.openxmlformats.org/officeDocument/2006/relationships/font" Target="fonts/Syncopate-regular.fntdata"/><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scipy.org/doc/numpy-1.13.0/user/whatisnumpy.html"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ca9999386_0_0: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5ca9999386_0_0:notes"/>
          <p:cNvSpPr txBox="1"/>
          <p:nvPr>
            <p:ph idx="1" type="body"/>
          </p:nvPr>
        </p:nvSpPr>
        <p:spPr>
          <a:xfrm>
            <a:off x="685800" y="4343400"/>
            <a:ext cx="5486400" cy="4114800"/>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lang="en"/>
              <a:t>Thanks so much to BGS,IBI, and GCB for sponsoring this year's bootcamp! Thank you to Sarah Middleton for creating and making this workshop possible. This workshop is is run by students who are juggling research and volunteering so I apologize in advanced and thank everyone for their patience. There will be two lecturers: Apexa and Scott and handful of TA that will be providing help through out the course.</a:t>
            </a:r>
            <a:endParaRPr/>
          </a:p>
          <a:p>
            <a:pPr indent="0" lvl="0" marL="0" rtl="0" algn="l">
              <a:spcBef>
                <a:spcPts val="0"/>
              </a:spcBef>
              <a:spcAft>
                <a:spcPts val="0"/>
              </a:spcAft>
              <a:buNone/>
            </a:pPr>
            <a:r>
              <a:rPr lang="en"/>
              <a:t>http://upibi.org/</a:t>
            </a:r>
            <a:endParaRPr/>
          </a:p>
        </p:txBody>
      </p:sp>
      <p:sp>
        <p:nvSpPr>
          <p:cNvPr id="333" name="Google Shape;333;g5ca9999386_0_0:notes"/>
          <p:cNvSpPr txBox="1"/>
          <p:nvPr>
            <p:ph idx="12" type="sldNum"/>
          </p:nvPr>
        </p:nvSpPr>
        <p:spPr>
          <a:xfrm>
            <a:off x="3884613" y="8685214"/>
            <a:ext cx="2971800" cy="457200"/>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d554a40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d554a40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360"/>
              </a:spcBef>
              <a:spcAft>
                <a:spcPts val="0"/>
              </a:spcAft>
              <a:buClr>
                <a:schemeClr val="dk1"/>
              </a:buClr>
              <a:buSzPts val="1400"/>
              <a:buChar char="•"/>
            </a:pPr>
            <a:r>
              <a:rPr lang="en" sz="1400">
                <a:solidFill>
                  <a:schemeClr val="dk1"/>
                </a:solidFill>
                <a:latin typeface="Calibri"/>
                <a:ea typeface="Calibri"/>
                <a:cs typeface="Calibri"/>
                <a:sym typeface="Calibri"/>
              </a:rPr>
              <a:t>Numpy is the “fundamental package for scientific computing in Python”</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Char char="•"/>
            </a:pPr>
            <a:r>
              <a:rPr lang="en" sz="1400">
                <a:solidFill>
                  <a:schemeClr val="dk1"/>
                </a:solidFill>
                <a:latin typeface="Calibri"/>
                <a:ea typeface="Calibri"/>
                <a:cs typeface="Calibri"/>
                <a:sym typeface="Calibri"/>
              </a:rPr>
              <a:t>It provides a context for mathematical operations in python to improve speed of calculations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Char char="•"/>
            </a:pPr>
            <a:r>
              <a:rPr lang="en" sz="1400">
                <a:solidFill>
                  <a:schemeClr val="dk1"/>
                </a:solidFill>
                <a:latin typeface="Calibri"/>
                <a:ea typeface="Calibri"/>
                <a:cs typeface="Calibri"/>
                <a:sym typeface="Calibri"/>
              </a:rPr>
              <a:t>Further explanation is beyond the scope of the course, but we use some of its functions for this lecture.</a:t>
            </a:r>
            <a:endParaRPr sz="1400">
              <a:solidFill>
                <a:schemeClr val="dk1"/>
              </a:solidFill>
              <a:latin typeface="Calibri"/>
              <a:ea typeface="Calibri"/>
              <a:cs typeface="Calibri"/>
              <a:sym typeface="Calibri"/>
            </a:endParaRPr>
          </a:p>
          <a:p>
            <a:pPr indent="0" lvl="0" marL="0" rtl="0" algn="l">
              <a:spcBef>
                <a:spcPts val="36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800" u="sng">
                <a:solidFill>
                  <a:srgbClr val="0000FF"/>
                </a:solidFill>
                <a:hlinkClick r:id="rId2"/>
              </a:rPr>
              <a:t>https://docs.scipy.org/doc/numpy-1.13.0/user/whatisnumpy.html</a:t>
            </a:r>
            <a:endParaRPr sz="140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5dec323a2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5dec323a2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0" name="Shape 1260"/>
        <p:cNvGrpSpPr/>
        <p:nvPr/>
      </p:nvGrpSpPr>
      <p:grpSpPr>
        <a:xfrm>
          <a:off x="0" y="0"/>
          <a:ext cx="0" cy="0"/>
          <a:chOff x="0" y="0"/>
          <a:chExt cx="0" cy="0"/>
        </a:xfrm>
      </p:grpSpPr>
      <p:sp>
        <p:nvSpPr>
          <p:cNvPr id="1261" name="Google Shape;1261;g5d554a40ff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5d554a40ff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5d554a40ff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5d554a40ff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5dec323a2b_0_1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5dec323a2b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5dec323a2b_0_1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5dec323a2b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5dec323a2b_0_2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g5dec323a2b_0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5dec323a2b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5dec323a2b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5dec323a2b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5dec323a2b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g5dec323a2b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5dec323a2b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5dec323a2b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5dec323a2b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ca999938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ca999938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5d554a40ff_0_4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g5d554a40ff_0_4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5d554a40ff_0_4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g5d554a40ff_0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g5dec323a2b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5dec323a2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5dec323a2b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5dec323a2b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5dec323a2b_0_3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g5dec323a2b_0_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5dec323a2b_0_3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g5dec323a2b_0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5dec323a2b_0_3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g5dec323a2b_0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5dec323a2b_0_3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g5dec323a2b_0_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d554a40ff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5d554a40ff_0_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5d554a40ff_0_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d554a40ff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d554a40ff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dec323a2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dec323a2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dec323a2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dec323a2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d554a40ff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d554a40ff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d554a40ff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d554a40ff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5dec323a2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dec323a2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5dec323a2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dec323a2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f04f1ee3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f04f1ee3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dec323a2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dec323a2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dec323a2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dec323a2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d554a40ff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d554a40ff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d554a40ff_0_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5d554a40ff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5d554a40ff_0_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5d554a40ff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5d554a40ff_0_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5d554a40ff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d554a40ff_0_1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5d554a40ff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d554a40ff_0_5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5d554a40ff_0_5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5d554a40ff_0_5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5d554a40ff_0_8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5d554a40ff_0_8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5d554a40ff_0_1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5d554a40ff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f04f1ee35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f04f1ee3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5f04f1ee35_0_12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d554a40ff_0_1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5d554a40ff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d554a40ff_0_1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5d554a40ff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d554a40ff_0_1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5d554a40ff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dec323a2b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dec323a2b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d554a40ff_0_1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5d554a40ff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d554a40ff_0_1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5d554a40ff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5d554a40ff_0_1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5d554a40ff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5d554a40ff_0_1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5d554a40ff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5d554a40ff_0_1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5d554a40ff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5dec323a2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5dec323a2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f04f1ee35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f04f1ee3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5f04f1ee35_0_13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d554a40ff_0_1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5d554a40ff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d554a40f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5d554a40f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5d554a40ff_0_9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5d554a40ff_0_9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5d554a40ff_0_1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5d554a40ff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5d554a40ff_0_1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5d554a40ff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5d554a40ff_0_2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5d554a40ff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d554a40ff_0_2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5d554a40ff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5d554a40ff_0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5d554a40ff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5d554a40ff_0_2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5d554a40ff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5d554a40ff_0_2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5d554a40ff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f04f1ee35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f04f1ee3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5f04f1ee35_0_16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5d554a40ff_0_2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5d554a40ff_0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5d554a40ff_0_2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5d554a40ff_0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5d554a40ff_0_2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5d554a40f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5d554a40ff_0_2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5d554a40ff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5d554a40ff_0_2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5d554a40ff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d554a40ff_0_3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5d554a40ff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5d554a40ff_0_3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5d554a40ff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5d554a40ff_0_3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5d554a40ff_0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5d554a40ff_0_3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5d554a40ff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5d554a40ff_0_3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5d554a40ff_0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f04f1ee35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f04f1ee3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5f04f1ee35_0_17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5d554a40ff_0_3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5d554a40ff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5d554a40ff_0_3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5d554a40ff_0_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5d554a40ff_0_3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g5d554a40ff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5d554a40ff_0_3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5d554a40ff_0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5d554a40ff_0_4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5d554a40ff_0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5d554a40ff_0_4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g5d554a40ff_0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5d554a40ff_0_4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5d554a40ff_0_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5d554a40ff_0_4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5d554a40ff_0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5d554a40ff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5d554a40ff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5d554a40ff_0_4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5d554a40ff_0_4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f04f1ee3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f04f1ee3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5d554a40f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d554a40f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g5d554a40ff_0_4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you should always use .loc and .iloc to create new columns to avoid a SettingWithCopyWarning</a:t>
            </a:r>
            <a:endParaRPr/>
          </a:p>
        </p:txBody>
      </p:sp>
      <p:sp>
        <p:nvSpPr>
          <p:cNvPr id="979" name="Google Shape;979;g5d554a40ff_0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5dec323a2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dec323a2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5dec323a2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5dec323a2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5d554a40ff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5d554a40ff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5d554a40ff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5d554a40ff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5d554a40ff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5d554a40ff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5d554a40ff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d554a40ff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5d554a40ff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5d554a40ff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5d554a40ff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5d554a40ff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f04f1ee35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f04f1ee3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5f04f1ee35_0_1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5d554a40ff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5d554a40ff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5d554a40ff_0_9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g5d554a40ff_0_9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5d554a40ff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5d554a40ff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5d554a40ff_0_9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one table that contains chip peaks and their distance to genes and then another table that contains gene information. We want to merge them so that we know how close peaks are to specific types of genes.</a:t>
            </a:r>
            <a:endParaRPr/>
          </a:p>
        </p:txBody>
      </p:sp>
      <p:sp>
        <p:nvSpPr>
          <p:cNvPr id="1082" name="Google Shape;1082;g5d554a40ff_0_9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d554a40ff_0_9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5d554a40ff_0_9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5d554a40ff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5d554a40ff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5d554a40ff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5d554a40ff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5d554a40ff_0_10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one table that contains chip peaks and their distance to genes and then another table that contains gene information. We want to merge them so that we know how close peaks are to specific types of genes.</a:t>
            </a:r>
            <a:endParaRPr/>
          </a:p>
        </p:txBody>
      </p:sp>
      <p:sp>
        <p:nvSpPr>
          <p:cNvPr id="1126" name="Google Shape;1126;g5d554a40ff_0_10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5d1db3c72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d1db3c72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5d1db3c72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5d1db3c72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f04f1ee3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f04f1ee3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5d1db3c7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5d1db3c7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5d1db3c72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5d1db3c72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5d1db3c72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5d1db3c72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5d554a40ff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5d554a40ff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5d554a40ff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5d554a40ff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5dec323a2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dec323a2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5dec323a2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5dec323a2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g5d554a40ff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5d554a40ff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5dec323a2b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5dec323a2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5d554a40ff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5d554a40ff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8" name="Shape 68"/>
        <p:cNvGrpSpPr/>
        <p:nvPr/>
      </p:nvGrpSpPr>
      <p:grpSpPr>
        <a:xfrm>
          <a:off x="0" y="0"/>
          <a:ext cx="0" cy="0"/>
          <a:chOff x="0" y="0"/>
          <a:chExt cx="0" cy="0"/>
        </a:xfrm>
      </p:grpSpPr>
      <p:sp>
        <p:nvSpPr>
          <p:cNvPr id="69" name="Google Shape;69;p1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1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7" name="Shape 77"/>
        <p:cNvGrpSpPr/>
        <p:nvPr/>
      </p:nvGrpSpPr>
      <p:grpSpPr>
        <a:xfrm>
          <a:off x="0" y="0"/>
          <a:ext cx="0" cy="0"/>
          <a:chOff x="0" y="0"/>
          <a:chExt cx="0" cy="0"/>
        </a:xfrm>
      </p:grpSpPr>
      <p:sp>
        <p:nvSpPr>
          <p:cNvPr id="78" name="Google Shape;78;p1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18"/>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0" name="Google Shape;80;p18"/>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1" name="Google Shape;81;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4" name="Shape 84"/>
        <p:cNvGrpSpPr/>
        <p:nvPr/>
      </p:nvGrpSpPr>
      <p:grpSpPr>
        <a:xfrm>
          <a:off x="0" y="0"/>
          <a:ext cx="0" cy="0"/>
          <a:chOff x="0" y="0"/>
          <a:chExt cx="0" cy="0"/>
        </a:xfrm>
      </p:grpSpPr>
      <p:sp>
        <p:nvSpPr>
          <p:cNvPr id="85" name="Google Shape;85;p19"/>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 name="Google Shape;86;p19"/>
          <p:cNvSpPr txBox="1"/>
          <p:nvPr>
            <p:ph idx="1" type="body"/>
          </p:nvPr>
        </p:nvSpPr>
        <p:spPr>
          <a:xfrm>
            <a:off x="623888" y="3442098"/>
            <a:ext cx="7886700" cy="1125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rgbClr val="888888"/>
              </a:buClr>
              <a:buSzPts val="1800"/>
              <a:buNone/>
              <a:defRPr sz="1800">
                <a:solidFill>
                  <a:srgbClr val="888888"/>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87" name="Google Shape;87;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90" name="Shape 90"/>
        <p:cNvGrpSpPr/>
        <p:nvPr/>
      </p:nvGrpSpPr>
      <p:grpSpPr>
        <a:xfrm>
          <a:off x="0" y="0"/>
          <a:ext cx="0" cy="0"/>
          <a:chOff x="0" y="0"/>
          <a:chExt cx="0" cy="0"/>
        </a:xfrm>
      </p:grpSpPr>
      <p:sp>
        <p:nvSpPr>
          <p:cNvPr id="91" name="Google Shape;91;p20"/>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20"/>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93" name="Google Shape;93;p20"/>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4" name="Google Shape;94;p20"/>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95" name="Google Shape;95;p20"/>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6" name="Google Shape;96;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rtl="0" algn="l">
              <a:lnSpc>
                <a:spcPct val="90000"/>
              </a:lnSpc>
              <a:spcBef>
                <a:spcPts val="750"/>
              </a:spcBef>
              <a:spcAft>
                <a:spcPts val="0"/>
              </a:spcAft>
              <a:buClr>
                <a:schemeClr val="dk1"/>
              </a:buClr>
              <a:buSzPts val="2400"/>
              <a:buChar char="•"/>
              <a:defRPr sz="2400"/>
            </a:lvl1pPr>
            <a:lvl2pPr indent="-361950" lvl="1" marL="914400" rtl="0" algn="l">
              <a:lnSpc>
                <a:spcPct val="90000"/>
              </a:lnSpc>
              <a:spcBef>
                <a:spcPts val="375"/>
              </a:spcBef>
              <a:spcAft>
                <a:spcPts val="0"/>
              </a:spcAft>
              <a:buClr>
                <a:schemeClr val="dk1"/>
              </a:buClr>
              <a:buSzPts val="2100"/>
              <a:buChar char="•"/>
              <a:defRPr sz="2100"/>
            </a:lvl2pPr>
            <a:lvl3pPr indent="-342900" lvl="2" marL="1371600" rtl="0" algn="l">
              <a:lnSpc>
                <a:spcPct val="90000"/>
              </a:lnSpc>
              <a:spcBef>
                <a:spcPts val="375"/>
              </a:spcBef>
              <a:spcAft>
                <a:spcPts val="0"/>
              </a:spcAft>
              <a:buClr>
                <a:schemeClr val="dk1"/>
              </a:buClr>
              <a:buSzPts val="1800"/>
              <a:buChar char="•"/>
              <a:defRPr sz="1800"/>
            </a:lvl3pPr>
            <a:lvl4pPr indent="-323850" lvl="3" marL="1828800" rtl="0" algn="l">
              <a:lnSpc>
                <a:spcPct val="90000"/>
              </a:lnSpc>
              <a:spcBef>
                <a:spcPts val="375"/>
              </a:spcBef>
              <a:spcAft>
                <a:spcPts val="0"/>
              </a:spcAft>
              <a:buClr>
                <a:schemeClr val="dk1"/>
              </a:buClr>
              <a:buSzPts val="1500"/>
              <a:buChar char="•"/>
              <a:defRPr sz="1500"/>
            </a:lvl4pPr>
            <a:lvl5pPr indent="-323850" lvl="4" marL="2286000" rtl="0" algn="l">
              <a:lnSpc>
                <a:spcPct val="90000"/>
              </a:lnSpc>
              <a:spcBef>
                <a:spcPts val="375"/>
              </a:spcBef>
              <a:spcAft>
                <a:spcPts val="0"/>
              </a:spcAft>
              <a:buClr>
                <a:schemeClr val="dk1"/>
              </a:buClr>
              <a:buSzPts val="1500"/>
              <a:buChar char="•"/>
              <a:defRPr sz="1500"/>
            </a:lvl5pPr>
            <a:lvl6pPr indent="-323850" lvl="5" marL="2743200" rtl="0" algn="l">
              <a:lnSpc>
                <a:spcPct val="90000"/>
              </a:lnSpc>
              <a:spcBef>
                <a:spcPts val="375"/>
              </a:spcBef>
              <a:spcAft>
                <a:spcPts val="0"/>
              </a:spcAft>
              <a:buClr>
                <a:schemeClr val="dk1"/>
              </a:buClr>
              <a:buSzPts val="1500"/>
              <a:buChar char="•"/>
              <a:defRPr sz="1500"/>
            </a:lvl6pPr>
            <a:lvl7pPr indent="-323850" lvl="6" marL="3200400" rtl="0" algn="l">
              <a:lnSpc>
                <a:spcPct val="90000"/>
              </a:lnSpc>
              <a:spcBef>
                <a:spcPts val="375"/>
              </a:spcBef>
              <a:spcAft>
                <a:spcPts val="0"/>
              </a:spcAft>
              <a:buClr>
                <a:schemeClr val="dk1"/>
              </a:buClr>
              <a:buSzPts val="1500"/>
              <a:buChar char="•"/>
              <a:defRPr sz="1500"/>
            </a:lvl7pPr>
            <a:lvl8pPr indent="-323850" lvl="7" marL="3657600" rtl="0" algn="l">
              <a:lnSpc>
                <a:spcPct val="90000"/>
              </a:lnSpc>
              <a:spcBef>
                <a:spcPts val="375"/>
              </a:spcBef>
              <a:spcAft>
                <a:spcPts val="0"/>
              </a:spcAft>
              <a:buClr>
                <a:schemeClr val="dk1"/>
              </a:buClr>
              <a:buSzPts val="1500"/>
              <a:buChar char="•"/>
              <a:defRPr sz="1500"/>
            </a:lvl8pPr>
            <a:lvl9pPr indent="-323850" lvl="8" marL="4114800" rtl="0" algn="l">
              <a:lnSpc>
                <a:spcPct val="90000"/>
              </a:lnSpc>
              <a:spcBef>
                <a:spcPts val="375"/>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2"/>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1" name="Shape 131"/>
        <p:cNvGrpSpPr/>
        <p:nvPr/>
      </p:nvGrpSpPr>
      <p:grpSpPr>
        <a:xfrm>
          <a:off x="0" y="0"/>
          <a:ext cx="0" cy="0"/>
          <a:chOff x="0" y="0"/>
          <a:chExt cx="0" cy="0"/>
        </a:xfrm>
      </p:grpSpPr>
      <p:sp>
        <p:nvSpPr>
          <p:cNvPr id="132" name="Google Shape;132;p26"/>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 name="Google Shape;133;p26"/>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34" name="Google Shape;134;p2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7" name="Shape 137"/>
        <p:cNvGrpSpPr/>
        <p:nvPr/>
      </p:nvGrpSpPr>
      <p:grpSpPr>
        <a:xfrm>
          <a:off x="0" y="0"/>
          <a:ext cx="0" cy="0"/>
          <a:chOff x="0" y="0"/>
          <a:chExt cx="0" cy="0"/>
        </a:xfrm>
      </p:grpSpPr>
      <p:sp>
        <p:nvSpPr>
          <p:cNvPr id="138" name="Google Shape;138;p2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27"/>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0" name="Google Shape;140;p2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2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3" name="Shape 143"/>
        <p:cNvGrpSpPr/>
        <p:nvPr/>
      </p:nvGrpSpPr>
      <p:grpSpPr>
        <a:xfrm>
          <a:off x="0" y="0"/>
          <a:ext cx="0" cy="0"/>
          <a:chOff x="0" y="0"/>
          <a:chExt cx="0" cy="0"/>
        </a:xfrm>
      </p:grpSpPr>
      <p:sp>
        <p:nvSpPr>
          <p:cNvPr id="144" name="Google Shape;144;p2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8"/>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46" name="Google Shape;146;p2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2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9" name="Shape 149"/>
        <p:cNvGrpSpPr/>
        <p:nvPr/>
      </p:nvGrpSpPr>
      <p:grpSpPr>
        <a:xfrm>
          <a:off x="0" y="0"/>
          <a:ext cx="0" cy="0"/>
          <a:chOff x="0" y="0"/>
          <a:chExt cx="0" cy="0"/>
        </a:xfrm>
      </p:grpSpPr>
      <p:sp>
        <p:nvSpPr>
          <p:cNvPr id="150" name="Google Shape;150;p2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29"/>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52" name="Google Shape;152;p29"/>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53" name="Google Shape;153;p2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2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56" name="Shape 156"/>
        <p:cNvGrpSpPr/>
        <p:nvPr/>
      </p:nvGrpSpPr>
      <p:grpSpPr>
        <a:xfrm>
          <a:off x="0" y="0"/>
          <a:ext cx="0" cy="0"/>
          <a:chOff x="0" y="0"/>
          <a:chExt cx="0" cy="0"/>
        </a:xfrm>
      </p:grpSpPr>
      <p:sp>
        <p:nvSpPr>
          <p:cNvPr id="157" name="Google Shape;157;p3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30"/>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59" name="Google Shape;159;p30"/>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60" name="Google Shape;160;p30"/>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61" name="Google Shape;161;p30"/>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62" name="Google Shape;162;p3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3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4" name="Google Shape;164;p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5" name="Shape 165"/>
        <p:cNvGrpSpPr/>
        <p:nvPr/>
      </p:nvGrpSpPr>
      <p:grpSpPr>
        <a:xfrm>
          <a:off x="0" y="0"/>
          <a:ext cx="0" cy="0"/>
          <a:chOff x="0" y="0"/>
          <a:chExt cx="0" cy="0"/>
        </a:xfrm>
      </p:grpSpPr>
      <p:sp>
        <p:nvSpPr>
          <p:cNvPr id="166" name="Google Shape;166;p3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3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8" name="Google Shape;168;p3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9" name="Google Shape;169;p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0" name="Shape 170"/>
        <p:cNvGrpSpPr/>
        <p:nvPr/>
      </p:nvGrpSpPr>
      <p:grpSpPr>
        <a:xfrm>
          <a:off x="0" y="0"/>
          <a:ext cx="0" cy="0"/>
          <a:chOff x="0" y="0"/>
          <a:chExt cx="0" cy="0"/>
        </a:xfrm>
      </p:grpSpPr>
      <p:sp>
        <p:nvSpPr>
          <p:cNvPr id="171" name="Google Shape;171;p3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2" name="Google Shape;172;p3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3" name="Google Shape;173;p3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74" name="Shape 174"/>
        <p:cNvGrpSpPr/>
        <p:nvPr/>
      </p:nvGrpSpPr>
      <p:grpSpPr>
        <a:xfrm>
          <a:off x="0" y="0"/>
          <a:ext cx="0" cy="0"/>
          <a:chOff x="0" y="0"/>
          <a:chExt cx="0" cy="0"/>
        </a:xfrm>
      </p:grpSpPr>
      <p:sp>
        <p:nvSpPr>
          <p:cNvPr id="175" name="Google Shape;175;p3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 name="Google Shape;176;p33"/>
          <p:cNvSpPr txBox="1"/>
          <p:nvPr>
            <p:ph idx="1" type="body"/>
          </p:nvPr>
        </p:nvSpPr>
        <p:spPr>
          <a:xfrm>
            <a:off x="3575050" y="204788"/>
            <a:ext cx="5111700" cy="43896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77" name="Google Shape;177;p3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78" name="Google Shape;178;p3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9" name="Google Shape;179;p3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0" name="Google Shape;180;p3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81" name="Shape 181"/>
        <p:cNvGrpSpPr/>
        <p:nvPr/>
      </p:nvGrpSpPr>
      <p:grpSpPr>
        <a:xfrm>
          <a:off x="0" y="0"/>
          <a:ext cx="0" cy="0"/>
          <a:chOff x="0" y="0"/>
          <a:chExt cx="0" cy="0"/>
        </a:xfrm>
      </p:grpSpPr>
      <p:sp>
        <p:nvSpPr>
          <p:cNvPr id="182" name="Google Shape;182;p34"/>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34"/>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84" name="Google Shape;184;p34"/>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85" name="Google Shape;185;p3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6" name="Google Shape;186;p3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7" name="Google Shape;187;p3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88" name="Shape 188"/>
        <p:cNvGrpSpPr/>
        <p:nvPr/>
      </p:nvGrpSpPr>
      <p:grpSpPr>
        <a:xfrm>
          <a:off x="0" y="0"/>
          <a:ext cx="0" cy="0"/>
          <a:chOff x="0" y="0"/>
          <a:chExt cx="0" cy="0"/>
        </a:xfrm>
      </p:grpSpPr>
      <p:sp>
        <p:nvSpPr>
          <p:cNvPr id="189" name="Google Shape;189;p3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0" name="Google Shape;190;p35"/>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91" name="Google Shape;191;p3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2" name="Google Shape;192;p3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3" name="Google Shape;193;p3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94" name="Shape 194"/>
        <p:cNvGrpSpPr/>
        <p:nvPr/>
      </p:nvGrpSpPr>
      <p:grpSpPr>
        <a:xfrm>
          <a:off x="0" y="0"/>
          <a:ext cx="0" cy="0"/>
          <a:chOff x="0" y="0"/>
          <a:chExt cx="0" cy="0"/>
        </a:xfrm>
      </p:grpSpPr>
      <p:sp>
        <p:nvSpPr>
          <p:cNvPr id="195" name="Google Shape;195;p36"/>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6" name="Google Shape;196;p36"/>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97" name="Google Shape;197;p3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8" name="Google Shape;198;p3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9" name="Google Shape;199;p3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204" name="Shape 204"/>
        <p:cNvGrpSpPr/>
        <p:nvPr/>
      </p:nvGrpSpPr>
      <p:grpSpPr>
        <a:xfrm>
          <a:off x="0" y="0"/>
          <a:ext cx="0" cy="0"/>
          <a:chOff x="0" y="0"/>
          <a:chExt cx="0" cy="0"/>
        </a:xfrm>
      </p:grpSpPr>
      <p:sp>
        <p:nvSpPr>
          <p:cNvPr id="205" name="Google Shape;205;p38"/>
          <p:cNvSpPr txBox="1"/>
          <p:nvPr>
            <p:ph type="title"/>
          </p:nvPr>
        </p:nvSpPr>
        <p:spPr>
          <a:xfrm>
            <a:off x="892969" y="863947"/>
            <a:ext cx="7358100" cy="1741200"/>
          </a:xfrm>
          <a:prstGeom prst="rect">
            <a:avLst/>
          </a:prstGeom>
          <a:noFill/>
          <a:ln>
            <a:noFill/>
          </a:ln>
        </p:spPr>
        <p:txBody>
          <a:bodyPr anchorCtr="0" anchor="b"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206" name="Google Shape;206;p38"/>
          <p:cNvSpPr txBox="1"/>
          <p:nvPr>
            <p:ph idx="1" type="body"/>
          </p:nvPr>
        </p:nvSpPr>
        <p:spPr>
          <a:xfrm>
            <a:off x="892969" y="2658814"/>
            <a:ext cx="7358100" cy="596100"/>
          </a:xfrm>
          <a:prstGeom prst="rect">
            <a:avLst/>
          </a:prstGeom>
          <a:noFill/>
          <a:ln>
            <a:noFill/>
          </a:ln>
        </p:spPr>
        <p:txBody>
          <a:bodyPr anchorCtr="0" anchor="t" bIns="32750" lIns="32750" spcFirstLastPara="1" rIns="32750" wrap="square" tIns="32750">
            <a:noAutofit/>
          </a:bodyPr>
          <a:lstStyle>
            <a:lvl1pPr indent="-228600" lvl="0" marL="457200" rtl="0" algn="ctr">
              <a:lnSpc>
                <a:spcPct val="100000"/>
              </a:lnSpc>
              <a:spcBef>
                <a:spcPts val="0"/>
              </a:spcBef>
              <a:spcAft>
                <a:spcPts val="0"/>
              </a:spcAft>
              <a:buClr>
                <a:srgbClr val="000000"/>
              </a:buClr>
              <a:buSzPts val="2400"/>
              <a:buFont typeface="Helvetica Neue"/>
              <a:buNone/>
              <a:defRPr sz="2400"/>
            </a:lvl1pPr>
            <a:lvl2pPr indent="-228600" lvl="1" marL="914400" rtl="0" algn="ctr">
              <a:lnSpc>
                <a:spcPct val="100000"/>
              </a:lnSpc>
              <a:spcBef>
                <a:spcPts val="0"/>
              </a:spcBef>
              <a:spcAft>
                <a:spcPts val="0"/>
              </a:spcAft>
              <a:buClr>
                <a:srgbClr val="000000"/>
              </a:buClr>
              <a:buSzPts val="2400"/>
              <a:buFont typeface="Helvetica Neue"/>
              <a:buNone/>
              <a:defRPr sz="2400"/>
            </a:lvl2pPr>
            <a:lvl3pPr indent="-228600" lvl="2" marL="1371600" rtl="0" algn="ctr">
              <a:lnSpc>
                <a:spcPct val="100000"/>
              </a:lnSpc>
              <a:spcBef>
                <a:spcPts val="0"/>
              </a:spcBef>
              <a:spcAft>
                <a:spcPts val="0"/>
              </a:spcAft>
              <a:buClr>
                <a:srgbClr val="000000"/>
              </a:buClr>
              <a:buSzPts val="2400"/>
              <a:buFont typeface="Helvetica Neue"/>
              <a:buNone/>
              <a:defRPr sz="2400"/>
            </a:lvl3pPr>
            <a:lvl4pPr indent="-228600" lvl="3" marL="1828800" rtl="0" algn="ctr">
              <a:lnSpc>
                <a:spcPct val="100000"/>
              </a:lnSpc>
              <a:spcBef>
                <a:spcPts val="0"/>
              </a:spcBef>
              <a:spcAft>
                <a:spcPts val="0"/>
              </a:spcAft>
              <a:buClr>
                <a:srgbClr val="000000"/>
              </a:buClr>
              <a:buSzPts val="2400"/>
              <a:buFont typeface="Helvetica Neue"/>
              <a:buNone/>
              <a:defRPr sz="2400"/>
            </a:lvl4pPr>
            <a:lvl5pPr indent="-228600" lvl="4" marL="2286000" rtl="0" algn="ctr">
              <a:lnSpc>
                <a:spcPct val="100000"/>
              </a:lnSpc>
              <a:spcBef>
                <a:spcPts val="0"/>
              </a:spcBef>
              <a:spcAft>
                <a:spcPts val="0"/>
              </a:spcAft>
              <a:buClr>
                <a:srgbClr val="000000"/>
              </a:buClr>
              <a:buSzPts val="2400"/>
              <a:buFont typeface="Helvetica Neue"/>
              <a:buNone/>
              <a:defRPr sz="2400"/>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207" name="Google Shape;207;p38"/>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type="tx">
  <p:cSld name="TITLE_AND_BODY">
    <p:spTree>
      <p:nvGrpSpPr>
        <p:cNvPr id="208" name="Shape 208"/>
        <p:cNvGrpSpPr/>
        <p:nvPr/>
      </p:nvGrpSpPr>
      <p:grpSpPr>
        <a:xfrm>
          <a:off x="0" y="0"/>
          <a:ext cx="0" cy="0"/>
          <a:chOff x="0" y="0"/>
          <a:chExt cx="0" cy="0"/>
        </a:xfrm>
      </p:grpSpPr>
      <p:sp>
        <p:nvSpPr>
          <p:cNvPr id="209" name="Google Shape;209;p39"/>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210" name="Google Shape;210;p39"/>
          <p:cNvSpPr txBox="1"/>
          <p:nvPr>
            <p:ph idx="1" type="body"/>
          </p:nvPr>
        </p:nvSpPr>
        <p:spPr>
          <a:xfrm>
            <a:off x="669727" y="1366242"/>
            <a:ext cx="7804500" cy="3315000"/>
          </a:xfrm>
          <a:prstGeom prst="rect">
            <a:avLst/>
          </a:prstGeom>
          <a:noFill/>
          <a:ln>
            <a:noFill/>
          </a:ln>
        </p:spPr>
        <p:txBody>
          <a:bodyPr anchorCtr="0" anchor="ctr" bIns="32750" lIns="32750" spcFirstLastPara="1" rIns="32750" wrap="square" tIns="32750">
            <a:noAutofit/>
          </a:bodyPr>
          <a:lstStyle>
            <a:lvl1pPr indent="-336550" lvl="0" marL="457200" rtl="0" algn="l">
              <a:lnSpc>
                <a:spcPct val="100000"/>
              </a:lnSpc>
              <a:spcBef>
                <a:spcPts val="2700"/>
              </a:spcBef>
              <a:spcAft>
                <a:spcPts val="0"/>
              </a:spcAft>
              <a:buClr>
                <a:srgbClr val="000000"/>
              </a:buClr>
              <a:buSzPts val="1700"/>
              <a:buChar char="•"/>
              <a:defRPr/>
            </a:lvl1pPr>
            <a:lvl2pPr indent="-336550" lvl="1" marL="914400" rtl="0" algn="l">
              <a:lnSpc>
                <a:spcPct val="100000"/>
              </a:lnSpc>
              <a:spcBef>
                <a:spcPts val="2700"/>
              </a:spcBef>
              <a:spcAft>
                <a:spcPts val="0"/>
              </a:spcAft>
              <a:buClr>
                <a:srgbClr val="000000"/>
              </a:buClr>
              <a:buSzPts val="1700"/>
              <a:buChar char="•"/>
              <a:defRPr/>
            </a:lvl2pPr>
            <a:lvl3pPr indent="-336550" lvl="2" marL="1371600" rtl="0" algn="l">
              <a:lnSpc>
                <a:spcPct val="100000"/>
              </a:lnSpc>
              <a:spcBef>
                <a:spcPts val="2700"/>
              </a:spcBef>
              <a:spcAft>
                <a:spcPts val="0"/>
              </a:spcAft>
              <a:buClr>
                <a:srgbClr val="000000"/>
              </a:buClr>
              <a:buSzPts val="1700"/>
              <a:buChar char="•"/>
              <a:defRPr/>
            </a:lvl3pPr>
            <a:lvl4pPr indent="-336550" lvl="3" marL="1828800" rtl="0" algn="l">
              <a:lnSpc>
                <a:spcPct val="100000"/>
              </a:lnSpc>
              <a:spcBef>
                <a:spcPts val="2700"/>
              </a:spcBef>
              <a:spcAft>
                <a:spcPts val="0"/>
              </a:spcAft>
              <a:buClr>
                <a:srgbClr val="000000"/>
              </a:buClr>
              <a:buSzPts val="1700"/>
              <a:buChar char="•"/>
              <a:defRPr/>
            </a:lvl4pPr>
            <a:lvl5pPr indent="-336550" lvl="4" marL="2286000" rtl="0" algn="l">
              <a:lnSpc>
                <a:spcPct val="100000"/>
              </a:lnSpc>
              <a:spcBef>
                <a:spcPts val="2700"/>
              </a:spcBef>
              <a:spcAft>
                <a:spcPts val="0"/>
              </a:spcAft>
              <a:buClr>
                <a:srgbClr val="000000"/>
              </a:buClr>
              <a:buSzPts val="1700"/>
              <a:buChar char="•"/>
              <a:defRPr/>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211" name="Google Shape;211;p39"/>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212" name="Shape 212"/>
        <p:cNvGrpSpPr/>
        <p:nvPr/>
      </p:nvGrpSpPr>
      <p:grpSpPr>
        <a:xfrm>
          <a:off x="0" y="0"/>
          <a:ext cx="0" cy="0"/>
          <a:chOff x="0" y="0"/>
          <a:chExt cx="0" cy="0"/>
        </a:xfrm>
      </p:grpSpPr>
      <p:sp>
        <p:nvSpPr>
          <p:cNvPr id="213" name="Google Shape;213;p40"/>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214" name="Google Shape;214;p40"/>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215" name="Shape 215"/>
        <p:cNvGrpSpPr/>
        <p:nvPr/>
      </p:nvGrpSpPr>
      <p:grpSpPr>
        <a:xfrm>
          <a:off x="0" y="0"/>
          <a:ext cx="0" cy="0"/>
          <a:chOff x="0" y="0"/>
          <a:chExt cx="0" cy="0"/>
        </a:xfrm>
      </p:grpSpPr>
      <p:sp>
        <p:nvSpPr>
          <p:cNvPr id="216" name="Google Shape;216;p41"/>
          <p:cNvSpPr txBox="1"/>
          <p:nvPr>
            <p:ph type="title"/>
          </p:nvPr>
        </p:nvSpPr>
        <p:spPr>
          <a:xfrm>
            <a:off x="892969" y="1701105"/>
            <a:ext cx="7358100" cy="1741200"/>
          </a:xfrm>
          <a:prstGeom prst="rect">
            <a:avLst/>
          </a:prstGeom>
          <a:noFill/>
          <a:ln>
            <a:noFill/>
          </a:ln>
        </p:spPr>
        <p:txBody>
          <a:bodyPr anchorCtr="0" anchor="ctr"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217" name="Google Shape;217;p41"/>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218" name="Shape 218"/>
        <p:cNvGrpSpPr/>
        <p:nvPr/>
      </p:nvGrpSpPr>
      <p:grpSpPr>
        <a:xfrm>
          <a:off x="0" y="0"/>
          <a:ext cx="0" cy="0"/>
          <a:chOff x="0" y="0"/>
          <a:chExt cx="0" cy="0"/>
        </a:xfrm>
      </p:grpSpPr>
      <p:sp>
        <p:nvSpPr>
          <p:cNvPr id="219" name="Google Shape;219;p42"/>
          <p:cNvSpPr/>
          <p:nvPr>
            <p:ph idx="2" type="pic"/>
          </p:nvPr>
        </p:nvSpPr>
        <p:spPr>
          <a:xfrm>
            <a:off x="1143000" y="354955"/>
            <a:ext cx="6858000" cy="31143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220" name="Google Shape;220;p42"/>
          <p:cNvSpPr txBox="1"/>
          <p:nvPr>
            <p:ph type="title"/>
          </p:nvPr>
        </p:nvSpPr>
        <p:spPr>
          <a:xfrm>
            <a:off x="892969" y="3542854"/>
            <a:ext cx="7358100" cy="750000"/>
          </a:xfrm>
          <a:prstGeom prst="rect">
            <a:avLst/>
          </a:prstGeom>
          <a:noFill/>
          <a:ln>
            <a:noFill/>
          </a:ln>
        </p:spPr>
        <p:txBody>
          <a:bodyPr anchorCtr="0" anchor="b"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221" name="Google Shape;221;p42"/>
          <p:cNvSpPr txBox="1"/>
          <p:nvPr>
            <p:ph idx="1" type="body"/>
          </p:nvPr>
        </p:nvSpPr>
        <p:spPr>
          <a:xfrm>
            <a:off x="892969" y="4299645"/>
            <a:ext cx="7358100" cy="596100"/>
          </a:xfrm>
          <a:prstGeom prst="rect">
            <a:avLst/>
          </a:prstGeom>
          <a:noFill/>
          <a:ln>
            <a:noFill/>
          </a:ln>
        </p:spPr>
        <p:txBody>
          <a:bodyPr anchorCtr="0" anchor="t" bIns="32750" lIns="32750" spcFirstLastPara="1" rIns="32750" wrap="square" tIns="32750">
            <a:noAutofit/>
          </a:bodyPr>
          <a:lstStyle>
            <a:lvl1pPr indent="-228600" lvl="0" marL="457200" rtl="0" algn="ctr">
              <a:lnSpc>
                <a:spcPct val="100000"/>
              </a:lnSpc>
              <a:spcBef>
                <a:spcPts val="0"/>
              </a:spcBef>
              <a:spcAft>
                <a:spcPts val="0"/>
              </a:spcAft>
              <a:buClr>
                <a:srgbClr val="000000"/>
              </a:buClr>
              <a:buSzPts val="2400"/>
              <a:buFont typeface="Helvetica Neue"/>
              <a:buNone/>
              <a:defRPr sz="2400"/>
            </a:lvl1pPr>
            <a:lvl2pPr indent="-228600" lvl="1" marL="914400" rtl="0" algn="ctr">
              <a:lnSpc>
                <a:spcPct val="100000"/>
              </a:lnSpc>
              <a:spcBef>
                <a:spcPts val="0"/>
              </a:spcBef>
              <a:spcAft>
                <a:spcPts val="0"/>
              </a:spcAft>
              <a:buClr>
                <a:srgbClr val="000000"/>
              </a:buClr>
              <a:buSzPts val="2400"/>
              <a:buFont typeface="Helvetica Neue"/>
              <a:buNone/>
              <a:defRPr sz="2400"/>
            </a:lvl2pPr>
            <a:lvl3pPr indent="-228600" lvl="2" marL="1371600" rtl="0" algn="ctr">
              <a:lnSpc>
                <a:spcPct val="100000"/>
              </a:lnSpc>
              <a:spcBef>
                <a:spcPts val="0"/>
              </a:spcBef>
              <a:spcAft>
                <a:spcPts val="0"/>
              </a:spcAft>
              <a:buClr>
                <a:srgbClr val="000000"/>
              </a:buClr>
              <a:buSzPts val="2400"/>
              <a:buFont typeface="Helvetica Neue"/>
              <a:buNone/>
              <a:defRPr sz="2400"/>
            </a:lvl3pPr>
            <a:lvl4pPr indent="-228600" lvl="3" marL="1828800" rtl="0" algn="ctr">
              <a:lnSpc>
                <a:spcPct val="100000"/>
              </a:lnSpc>
              <a:spcBef>
                <a:spcPts val="0"/>
              </a:spcBef>
              <a:spcAft>
                <a:spcPts val="0"/>
              </a:spcAft>
              <a:buClr>
                <a:srgbClr val="000000"/>
              </a:buClr>
              <a:buSzPts val="2400"/>
              <a:buFont typeface="Helvetica Neue"/>
              <a:buNone/>
              <a:defRPr sz="2400"/>
            </a:lvl4pPr>
            <a:lvl5pPr indent="-228600" lvl="4" marL="2286000" rtl="0" algn="ctr">
              <a:lnSpc>
                <a:spcPct val="100000"/>
              </a:lnSpc>
              <a:spcBef>
                <a:spcPts val="0"/>
              </a:spcBef>
              <a:spcAft>
                <a:spcPts val="0"/>
              </a:spcAft>
              <a:buClr>
                <a:srgbClr val="000000"/>
              </a:buClr>
              <a:buSzPts val="2400"/>
              <a:buFont typeface="Helvetica Neue"/>
              <a:buNone/>
              <a:defRPr sz="2400"/>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222" name="Google Shape;222;p42"/>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223" name="Shape 223"/>
        <p:cNvGrpSpPr/>
        <p:nvPr/>
      </p:nvGrpSpPr>
      <p:grpSpPr>
        <a:xfrm>
          <a:off x="0" y="0"/>
          <a:ext cx="0" cy="0"/>
          <a:chOff x="0" y="0"/>
          <a:chExt cx="0" cy="0"/>
        </a:xfrm>
      </p:grpSpPr>
      <p:sp>
        <p:nvSpPr>
          <p:cNvPr id="224" name="Google Shape;224;p43"/>
          <p:cNvSpPr/>
          <p:nvPr>
            <p:ph idx="2" type="pic"/>
          </p:nvPr>
        </p:nvSpPr>
        <p:spPr>
          <a:xfrm>
            <a:off x="4723805" y="334863"/>
            <a:ext cx="3750600" cy="43332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225" name="Google Shape;225;p43"/>
          <p:cNvSpPr txBox="1"/>
          <p:nvPr>
            <p:ph type="title"/>
          </p:nvPr>
        </p:nvSpPr>
        <p:spPr>
          <a:xfrm>
            <a:off x="669727" y="334863"/>
            <a:ext cx="3750600" cy="2103000"/>
          </a:xfrm>
          <a:prstGeom prst="rect">
            <a:avLst/>
          </a:prstGeom>
          <a:noFill/>
          <a:ln>
            <a:noFill/>
          </a:ln>
        </p:spPr>
        <p:txBody>
          <a:bodyPr anchorCtr="0" anchor="b" bIns="32750" lIns="32750" spcFirstLastPara="1" rIns="32750" wrap="square" tIns="32750">
            <a:noAutofit/>
          </a:bodyPr>
          <a:lstStyle>
            <a:lvl1pPr lvl="0" rtl="0" algn="ctr">
              <a:lnSpc>
                <a:spcPct val="100000"/>
              </a:lnSpc>
              <a:spcBef>
                <a:spcPts val="0"/>
              </a:spcBef>
              <a:spcAft>
                <a:spcPts val="0"/>
              </a:spcAft>
              <a:buClr>
                <a:srgbClr val="000000"/>
              </a:buClr>
              <a:buSzPts val="3900"/>
              <a:buFont typeface="Helvetica Neue"/>
              <a:buNone/>
              <a:defRPr sz="3900"/>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226" name="Google Shape;226;p43"/>
          <p:cNvSpPr txBox="1"/>
          <p:nvPr>
            <p:ph idx="1" type="body"/>
          </p:nvPr>
        </p:nvSpPr>
        <p:spPr>
          <a:xfrm>
            <a:off x="669727" y="2491383"/>
            <a:ext cx="3750600" cy="2169900"/>
          </a:xfrm>
          <a:prstGeom prst="rect">
            <a:avLst/>
          </a:prstGeom>
          <a:noFill/>
          <a:ln>
            <a:noFill/>
          </a:ln>
        </p:spPr>
        <p:txBody>
          <a:bodyPr anchorCtr="0" anchor="t" bIns="32750" lIns="32750" spcFirstLastPara="1" rIns="32750" wrap="square" tIns="32750">
            <a:noAutofit/>
          </a:bodyPr>
          <a:lstStyle>
            <a:lvl1pPr indent="-228600" lvl="0" marL="457200" rtl="0" algn="ctr">
              <a:lnSpc>
                <a:spcPct val="100000"/>
              </a:lnSpc>
              <a:spcBef>
                <a:spcPts val="0"/>
              </a:spcBef>
              <a:spcAft>
                <a:spcPts val="0"/>
              </a:spcAft>
              <a:buClr>
                <a:srgbClr val="000000"/>
              </a:buClr>
              <a:buSzPts val="2400"/>
              <a:buFont typeface="Helvetica Neue"/>
              <a:buNone/>
              <a:defRPr sz="2400"/>
            </a:lvl1pPr>
            <a:lvl2pPr indent="-228600" lvl="1" marL="914400" rtl="0" algn="ctr">
              <a:lnSpc>
                <a:spcPct val="100000"/>
              </a:lnSpc>
              <a:spcBef>
                <a:spcPts val="0"/>
              </a:spcBef>
              <a:spcAft>
                <a:spcPts val="0"/>
              </a:spcAft>
              <a:buClr>
                <a:srgbClr val="000000"/>
              </a:buClr>
              <a:buSzPts val="2400"/>
              <a:buFont typeface="Helvetica Neue"/>
              <a:buNone/>
              <a:defRPr sz="2400"/>
            </a:lvl2pPr>
            <a:lvl3pPr indent="-228600" lvl="2" marL="1371600" rtl="0" algn="ctr">
              <a:lnSpc>
                <a:spcPct val="100000"/>
              </a:lnSpc>
              <a:spcBef>
                <a:spcPts val="0"/>
              </a:spcBef>
              <a:spcAft>
                <a:spcPts val="0"/>
              </a:spcAft>
              <a:buClr>
                <a:srgbClr val="000000"/>
              </a:buClr>
              <a:buSzPts val="2400"/>
              <a:buFont typeface="Helvetica Neue"/>
              <a:buNone/>
              <a:defRPr sz="2400"/>
            </a:lvl3pPr>
            <a:lvl4pPr indent="-228600" lvl="3" marL="1828800" rtl="0" algn="ctr">
              <a:lnSpc>
                <a:spcPct val="100000"/>
              </a:lnSpc>
              <a:spcBef>
                <a:spcPts val="0"/>
              </a:spcBef>
              <a:spcAft>
                <a:spcPts val="0"/>
              </a:spcAft>
              <a:buClr>
                <a:srgbClr val="000000"/>
              </a:buClr>
              <a:buSzPts val="2400"/>
              <a:buFont typeface="Helvetica Neue"/>
              <a:buNone/>
              <a:defRPr sz="2400"/>
            </a:lvl4pPr>
            <a:lvl5pPr indent="-228600" lvl="4" marL="2286000" rtl="0" algn="ctr">
              <a:lnSpc>
                <a:spcPct val="100000"/>
              </a:lnSpc>
              <a:spcBef>
                <a:spcPts val="0"/>
              </a:spcBef>
              <a:spcAft>
                <a:spcPts val="0"/>
              </a:spcAft>
              <a:buClr>
                <a:srgbClr val="000000"/>
              </a:buClr>
              <a:buSzPts val="2400"/>
              <a:buFont typeface="Helvetica Neue"/>
              <a:buNone/>
              <a:defRPr sz="2400"/>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227" name="Google Shape;227;p43"/>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228" name="Shape 228"/>
        <p:cNvGrpSpPr/>
        <p:nvPr/>
      </p:nvGrpSpPr>
      <p:grpSpPr>
        <a:xfrm>
          <a:off x="0" y="0"/>
          <a:ext cx="0" cy="0"/>
          <a:chOff x="0" y="0"/>
          <a:chExt cx="0" cy="0"/>
        </a:xfrm>
      </p:grpSpPr>
      <p:sp>
        <p:nvSpPr>
          <p:cNvPr id="229" name="Google Shape;229;p44"/>
          <p:cNvSpPr/>
          <p:nvPr>
            <p:ph idx="2" type="pic"/>
          </p:nvPr>
        </p:nvSpPr>
        <p:spPr>
          <a:xfrm>
            <a:off x="4723805" y="1366242"/>
            <a:ext cx="3750600" cy="3315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230" name="Google Shape;230;p44"/>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lvl1pPr lvl="0" rtl="0" algn="ctr">
              <a:lnSpc>
                <a:spcPct val="100000"/>
              </a:lnSpc>
              <a:spcBef>
                <a:spcPts val="0"/>
              </a:spcBef>
              <a:spcAft>
                <a:spcPts val="0"/>
              </a:spcAft>
              <a:buClr>
                <a:srgbClr val="000000"/>
              </a:buClr>
              <a:buSzPts val="1200"/>
              <a:buNone/>
              <a:defRPr/>
            </a:lvl1pPr>
            <a:lvl2pPr lvl="1" rtl="0" algn="ctr">
              <a:lnSpc>
                <a:spcPct val="100000"/>
              </a:lnSpc>
              <a:spcBef>
                <a:spcPts val="0"/>
              </a:spcBef>
              <a:spcAft>
                <a:spcPts val="0"/>
              </a:spcAft>
              <a:buClr>
                <a:srgbClr val="000000"/>
              </a:buClr>
              <a:buSzPts val="1200"/>
              <a:buNone/>
              <a:defRPr/>
            </a:lvl2pPr>
            <a:lvl3pPr lvl="2" rtl="0" algn="ctr">
              <a:lnSpc>
                <a:spcPct val="100000"/>
              </a:lnSpc>
              <a:spcBef>
                <a:spcPts val="0"/>
              </a:spcBef>
              <a:spcAft>
                <a:spcPts val="0"/>
              </a:spcAft>
              <a:buClr>
                <a:srgbClr val="000000"/>
              </a:buClr>
              <a:buSzPts val="1200"/>
              <a:buNone/>
              <a:defRPr/>
            </a:lvl3pPr>
            <a:lvl4pPr lvl="3" rtl="0" algn="ctr">
              <a:lnSpc>
                <a:spcPct val="100000"/>
              </a:lnSpc>
              <a:spcBef>
                <a:spcPts val="0"/>
              </a:spcBef>
              <a:spcAft>
                <a:spcPts val="0"/>
              </a:spcAft>
              <a:buClr>
                <a:srgbClr val="000000"/>
              </a:buClr>
              <a:buSzPts val="1200"/>
              <a:buNone/>
              <a:defRPr/>
            </a:lvl4pPr>
            <a:lvl5pPr lvl="4" rtl="0" algn="ctr">
              <a:lnSpc>
                <a:spcPct val="100000"/>
              </a:lnSpc>
              <a:spcBef>
                <a:spcPts val="0"/>
              </a:spcBef>
              <a:spcAft>
                <a:spcPts val="0"/>
              </a:spcAft>
              <a:buClr>
                <a:srgbClr val="000000"/>
              </a:buClr>
              <a:buSzPts val="1200"/>
              <a:buNone/>
              <a:defRPr/>
            </a:lvl5pPr>
            <a:lvl6pPr lvl="5" rtl="0" algn="ctr">
              <a:lnSpc>
                <a:spcPct val="100000"/>
              </a:lnSpc>
              <a:spcBef>
                <a:spcPts val="0"/>
              </a:spcBef>
              <a:spcAft>
                <a:spcPts val="0"/>
              </a:spcAft>
              <a:buClr>
                <a:srgbClr val="000000"/>
              </a:buClr>
              <a:buSzPts val="1200"/>
              <a:buNone/>
              <a:defRPr/>
            </a:lvl6pPr>
            <a:lvl7pPr lvl="6" rtl="0" algn="ctr">
              <a:lnSpc>
                <a:spcPct val="100000"/>
              </a:lnSpc>
              <a:spcBef>
                <a:spcPts val="0"/>
              </a:spcBef>
              <a:spcAft>
                <a:spcPts val="0"/>
              </a:spcAft>
              <a:buClr>
                <a:srgbClr val="000000"/>
              </a:buClr>
              <a:buSzPts val="1200"/>
              <a:buNone/>
              <a:defRPr/>
            </a:lvl7pPr>
            <a:lvl8pPr lvl="7" rtl="0" algn="ctr">
              <a:lnSpc>
                <a:spcPct val="100000"/>
              </a:lnSpc>
              <a:spcBef>
                <a:spcPts val="0"/>
              </a:spcBef>
              <a:spcAft>
                <a:spcPts val="0"/>
              </a:spcAft>
              <a:buClr>
                <a:srgbClr val="000000"/>
              </a:buClr>
              <a:buSzPts val="1200"/>
              <a:buNone/>
              <a:defRPr/>
            </a:lvl8pPr>
            <a:lvl9pPr lvl="8" rtl="0" algn="ctr">
              <a:lnSpc>
                <a:spcPct val="100000"/>
              </a:lnSpc>
              <a:spcBef>
                <a:spcPts val="0"/>
              </a:spcBef>
              <a:spcAft>
                <a:spcPts val="0"/>
              </a:spcAft>
              <a:buClr>
                <a:srgbClr val="000000"/>
              </a:buClr>
              <a:buSzPts val="1200"/>
              <a:buNone/>
              <a:defRPr/>
            </a:lvl9pPr>
          </a:lstStyle>
          <a:p/>
        </p:txBody>
      </p:sp>
      <p:sp>
        <p:nvSpPr>
          <p:cNvPr id="231" name="Google Shape;231;p44"/>
          <p:cNvSpPr txBox="1"/>
          <p:nvPr>
            <p:ph idx="1" type="body"/>
          </p:nvPr>
        </p:nvSpPr>
        <p:spPr>
          <a:xfrm>
            <a:off x="669727" y="1366242"/>
            <a:ext cx="3750600" cy="3315000"/>
          </a:xfrm>
          <a:prstGeom prst="rect">
            <a:avLst/>
          </a:prstGeom>
          <a:noFill/>
          <a:ln>
            <a:noFill/>
          </a:ln>
        </p:spPr>
        <p:txBody>
          <a:bodyPr anchorCtr="0" anchor="ctr" bIns="32750" lIns="32750" spcFirstLastPara="1" rIns="32750" wrap="square" tIns="32750">
            <a:noAutofit/>
          </a:bodyPr>
          <a:lstStyle>
            <a:lvl1pPr indent="-393700" lvl="0" marL="457200" rtl="0" algn="l">
              <a:lnSpc>
                <a:spcPct val="100000"/>
              </a:lnSpc>
              <a:spcBef>
                <a:spcPts val="2100"/>
              </a:spcBef>
              <a:spcAft>
                <a:spcPts val="0"/>
              </a:spcAft>
              <a:buClr>
                <a:srgbClr val="000000"/>
              </a:buClr>
              <a:buSzPts val="2600"/>
              <a:buFont typeface="Helvetica Neue"/>
              <a:buChar char="•"/>
              <a:defRPr sz="1800"/>
            </a:lvl1pPr>
            <a:lvl2pPr indent="-393700" lvl="1" marL="914400" rtl="0" algn="l">
              <a:lnSpc>
                <a:spcPct val="100000"/>
              </a:lnSpc>
              <a:spcBef>
                <a:spcPts val="2100"/>
              </a:spcBef>
              <a:spcAft>
                <a:spcPts val="0"/>
              </a:spcAft>
              <a:buClr>
                <a:srgbClr val="000000"/>
              </a:buClr>
              <a:buSzPts val="2600"/>
              <a:buFont typeface="Helvetica Neue"/>
              <a:buChar char="•"/>
              <a:defRPr sz="1800"/>
            </a:lvl2pPr>
            <a:lvl3pPr indent="-393700" lvl="2" marL="1371600" rtl="0" algn="l">
              <a:lnSpc>
                <a:spcPct val="100000"/>
              </a:lnSpc>
              <a:spcBef>
                <a:spcPts val="2100"/>
              </a:spcBef>
              <a:spcAft>
                <a:spcPts val="0"/>
              </a:spcAft>
              <a:buClr>
                <a:srgbClr val="000000"/>
              </a:buClr>
              <a:buSzPts val="2600"/>
              <a:buFont typeface="Helvetica Neue"/>
              <a:buChar char="•"/>
              <a:defRPr sz="1800"/>
            </a:lvl3pPr>
            <a:lvl4pPr indent="-393700" lvl="3" marL="1828800" rtl="0" algn="l">
              <a:lnSpc>
                <a:spcPct val="100000"/>
              </a:lnSpc>
              <a:spcBef>
                <a:spcPts val="2100"/>
              </a:spcBef>
              <a:spcAft>
                <a:spcPts val="0"/>
              </a:spcAft>
              <a:buClr>
                <a:srgbClr val="000000"/>
              </a:buClr>
              <a:buSzPts val="2600"/>
              <a:buFont typeface="Helvetica Neue"/>
              <a:buChar char="•"/>
              <a:defRPr sz="1800"/>
            </a:lvl4pPr>
            <a:lvl5pPr indent="-393700" lvl="4" marL="2286000" rtl="0" algn="l">
              <a:lnSpc>
                <a:spcPct val="100000"/>
              </a:lnSpc>
              <a:spcBef>
                <a:spcPts val="2100"/>
              </a:spcBef>
              <a:spcAft>
                <a:spcPts val="0"/>
              </a:spcAft>
              <a:buClr>
                <a:srgbClr val="000000"/>
              </a:buClr>
              <a:buSzPts val="2600"/>
              <a:buFont typeface="Helvetica Neue"/>
              <a:buChar char="•"/>
              <a:defRPr sz="1800"/>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232" name="Google Shape;232;p44"/>
          <p:cNvSpPr txBox="1"/>
          <p:nvPr>
            <p:ph idx="12" type="sldNum"/>
          </p:nvPr>
        </p:nvSpPr>
        <p:spPr>
          <a:xfrm>
            <a:off x="4449997" y="4902398"/>
            <a:ext cx="239100" cy="1809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0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233" name="Shape 233"/>
        <p:cNvGrpSpPr/>
        <p:nvPr/>
      </p:nvGrpSpPr>
      <p:grpSpPr>
        <a:xfrm>
          <a:off x="0" y="0"/>
          <a:ext cx="0" cy="0"/>
          <a:chOff x="0" y="0"/>
          <a:chExt cx="0" cy="0"/>
        </a:xfrm>
      </p:grpSpPr>
      <p:sp>
        <p:nvSpPr>
          <p:cNvPr id="234" name="Google Shape;234;p45"/>
          <p:cNvSpPr txBox="1"/>
          <p:nvPr>
            <p:ph idx="1" type="body"/>
          </p:nvPr>
        </p:nvSpPr>
        <p:spPr>
          <a:xfrm>
            <a:off x="669727" y="669727"/>
            <a:ext cx="7804500" cy="3804000"/>
          </a:xfrm>
          <a:prstGeom prst="rect">
            <a:avLst/>
          </a:prstGeom>
          <a:noFill/>
          <a:ln>
            <a:noFill/>
          </a:ln>
        </p:spPr>
        <p:txBody>
          <a:bodyPr anchorCtr="0" anchor="ctr" bIns="32750" lIns="32750" spcFirstLastPara="1" rIns="32750" wrap="square" tIns="32750">
            <a:noAutofit/>
          </a:bodyPr>
          <a:lstStyle>
            <a:lvl1pPr indent="-336550" lvl="0" marL="457200" rtl="0" algn="l">
              <a:lnSpc>
                <a:spcPct val="100000"/>
              </a:lnSpc>
              <a:spcBef>
                <a:spcPts val="2700"/>
              </a:spcBef>
              <a:spcAft>
                <a:spcPts val="0"/>
              </a:spcAft>
              <a:buClr>
                <a:srgbClr val="000000"/>
              </a:buClr>
              <a:buSzPts val="1700"/>
              <a:buChar char="•"/>
              <a:defRPr/>
            </a:lvl1pPr>
            <a:lvl2pPr indent="-336550" lvl="1" marL="914400" rtl="0" algn="l">
              <a:lnSpc>
                <a:spcPct val="100000"/>
              </a:lnSpc>
              <a:spcBef>
                <a:spcPts val="2700"/>
              </a:spcBef>
              <a:spcAft>
                <a:spcPts val="0"/>
              </a:spcAft>
              <a:buClr>
                <a:srgbClr val="000000"/>
              </a:buClr>
              <a:buSzPts val="1700"/>
              <a:buChar char="•"/>
              <a:defRPr/>
            </a:lvl2pPr>
            <a:lvl3pPr indent="-336550" lvl="2" marL="1371600" rtl="0" algn="l">
              <a:lnSpc>
                <a:spcPct val="100000"/>
              </a:lnSpc>
              <a:spcBef>
                <a:spcPts val="2700"/>
              </a:spcBef>
              <a:spcAft>
                <a:spcPts val="0"/>
              </a:spcAft>
              <a:buClr>
                <a:srgbClr val="000000"/>
              </a:buClr>
              <a:buSzPts val="1700"/>
              <a:buChar char="•"/>
              <a:defRPr/>
            </a:lvl3pPr>
            <a:lvl4pPr indent="-336550" lvl="3" marL="1828800" rtl="0" algn="l">
              <a:lnSpc>
                <a:spcPct val="100000"/>
              </a:lnSpc>
              <a:spcBef>
                <a:spcPts val="2700"/>
              </a:spcBef>
              <a:spcAft>
                <a:spcPts val="0"/>
              </a:spcAft>
              <a:buClr>
                <a:srgbClr val="000000"/>
              </a:buClr>
              <a:buSzPts val="1700"/>
              <a:buChar char="•"/>
              <a:defRPr/>
            </a:lvl4pPr>
            <a:lvl5pPr indent="-336550" lvl="4" marL="2286000" rtl="0" algn="l">
              <a:lnSpc>
                <a:spcPct val="100000"/>
              </a:lnSpc>
              <a:spcBef>
                <a:spcPts val="2700"/>
              </a:spcBef>
              <a:spcAft>
                <a:spcPts val="0"/>
              </a:spcAft>
              <a:buClr>
                <a:srgbClr val="000000"/>
              </a:buClr>
              <a:buSzPts val="1700"/>
              <a:buChar char="•"/>
              <a:defRPr/>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235" name="Google Shape;235;p45"/>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236" name="Shape 236"/>
        <p:cNvGrpSpPr/>
        <p:nvPr/>
      </p:nvGrpSpPr>
      <p:grpSpPr>
        <a:xfrm>
          <a:off x="0" y="0"/>
          <a:ext cx="0" cy="0"/>
          <a:chOff x="0" y="0"/>
          <a:chExt cx="0" cy="0"/>
        </a:xfrm>
      </p:grpSpPr>
      <p:sp>
        <p:nvSpPr>
          <p:cNvPr id="237" name="Google Shape;237;p46"/>
          <p:cNvSpPr/>
          <p:nvPr>
            <p:ph idx="2" type="pic"/>
          </p:nvPr>
        </p:nvSpPr>
        <p:spPr>
          <a:xfrm>
            <a:off x="4723805" y="2685604"/>
            <a:ext cx="3750600" cy="1989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238" name="Google Shape;238;p46"/>
          <p:cNvSpPr/>
          <p:nvPr>
            <p:ph idx="3" type="pic"/>
          </p:nvPr>
        </p:nvSpPr>
        <p:spPr>
          <a:xfrm>
            <a:off x="4723805" y="468809"/>
            <a:ext cx="3750600" cy="1989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239" name="Google Shape;239;p46"/>
          <p:cNvSpPr/>
          <p:nvPr>
            <p:ph idx="4" type="pic"/>
          </p:nvPr>
        </p:nvSpPr>
        <p:spPr>
          <a:xfrm>
            <a:off x="669727" y="468809"/>
            <a:ext cx="3750600" cy="42057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240" name="Google Shape;240;p46"/>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241" name="Shape 241"/>
        <p:cNvGrpSpPr/>
        <p:nvPr/>
      </p:nvGrpSpPr>
      <p:grpSpPr>
        <a:xfrm>
          <a:off x="0" y="0"/>
          <a:ext cx="0" cy="0"/>
          <a:chOff x="0" y="0"/>
          <a:chExt cx="0" cy="0"/>
        </a:xfrm>
      </p:grpSpPr>
      <p:sp>
        <p:nvSpPr>
          <p:cNvPr id="242" name="Google Shape;242;p47"/>
          <p:cNvSpPr txBox="1"/>
          <p:nvPr>
            <p:ph idx="1" type="body"/>
          </p:nvPr>
        </p:nvSpPr>
        <p:spPr>
          <a:xfrm>
            <a:off x="892969" y="3355330"/>
            <a:ext cx="7358100" cy="243300"/>
          </a:xfrm>
          <a:prstGeom prst="rect">
            <a:avLst/>
          </a:prstGeom>
          <a:noFill/>
          <a:ln>
            <a:noFill/>
          </a:ln>
        </p:spPr>
        <p:txBody>
          <a:bodyPr anchorCtr="0" anchor="t" bIns="32750" lIns="32750" spcFirstLastPara="1" rIns="32750" wrap="square" tIns="32750">
            <a:noAutofit/>
          </a:bodyPr>
          <a:lstStyle>
            <a:lvl1pPr indent="-228600" lvl="0" marL="457200" rtl="0" algn="ctr">
              <a:lnSpc>
                <a:spcPct val="100000"/>
              </a:lnSpc>
              <a:spcBef>
                <a:spcPts val="0"/>
              </a:spcBef>
              <a:spcAft>
                <a:spcPts val="0"/>
              </a:spcAft>
              <a:buClr>
                <a:srgbClr val="000000"/>
              </a:buClr>
              <a:buSzPts val="1500"/>
              <a:buFont typeface="Helvetica Neue"/>
              <a:buNone/>
              <a:defRPr i="1" sz="1500"/>
            </a:lvl1pPr>
            <a:lvl2pPr indent="-336550" lvl="1" marL="914400" rtl="0" algn="l">
              <a:lnSpc>
                <a:spcPct val="100000"/>
              </a:lnSpc>
              <a:spcBef>
                <a:spcPts val="2700"/>
              </a:spcBef>
              <a:spcAft>
                <a:spcPts val="0"/>
              </a:spcAft>
              <a:buClr>
                <a:srgbClr val="000000"/>
              </a:buClr>
              <a:buSzPts val="1700"/>
              <a:buChar char="•"/>
              <a:defRPr/>
            </a:lvl2pPr>
            <a:lvl3pPr indent="-336550" lvl="2" marL="1371600" rtl="0" algn="l">
              <a:lnSpc>
                <a:spcPct val="100000"/>
              </a:lnSpc>
              <a:spcBef>
                <a:spcPts val="2700"/>
              </a:spcBef>
              <a:spcAft>
                <a:spcPts val="0"/>
              </a:spcAft>
              <a:buClr>
                <a:srgbClr val="000000"/>
              </a:buClr>
              <a:buSzPts val="1700"/>
              <a:buChar char="•"/>
              <a:defRPr/>
            </a:lvl3pPr>
            <a:lvl4pPr indent="-336550" lvl="3" marL="1828800" rtl="0" algn="l">
              <a:lnSpc>
                <a:spcPct val="100000"/>
              </a:lnSpc>
              <a:spcBef>
                <a:spcPts val="2700"/>
              </a:spcBef>
              <a:spcAft>
                <a:spcPts val="0"/>
              </a:spcAft>
              <a:buClr>
                <a:srgbClr val="000000"/>
              </a:buClr>
              <a:buSzPts val="1700"/>
              <a:buChar char="•"/>
              <a:defRPr/>
            </a:lvl4pPr>
            <a:lvl5pPr indent="-336550" lvl="4" marL="2286000" rtl="0" algn="l">
              <a:lnSpc>
                <a:spcPct val="100000"/>
              </a:lnSpc>
              <a:spcBef>
                <a:spcPts val="2700"/>
              </a:spcBef>
              <a:spcAft>
                <a:spcPts val="0"/>
              </a:spcAft>
              <a:buClr>
                <a:srgbClr val="000000"/>
              </a:buClr>
              <a:buSzPts val="1700"/>
              <a:buChar char="•"/>
              <a:defRPr/>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243" name="Google Shape;243;p47"/>
          <p:cNvSpPr txBox="1"/>
          <p:nvPr>
            <p:ph idx="2" type="body"/>
          </p:nvPr>
        </p:nvSpPr>
        <p:spPr>
          <a:xfrm>
            <a:off x="892969" y="2250235"/>
            <a:ext cx="7358100" cy="321600"/>
          </a:xfrm>
          <a:prstGeom prst="rect">
            <a:avLst/>
          </a:prstGeom>
          <a:noFill/>
          <a:ln>
            <a:noFill/>
          </a:ln>
        </p:spPr>
        <p:txBody>
          <a:bodyPr anchorCtr="0" anchor="ctr" bIns="32750" lIns="32750" spcFirstLastPara="1" rIns="32750" wrap="square" tIns="32750">
            <a:noAutofit/>
          </a:bodyPr>
          <a:lstStyle>
            <a:lvl1pPr indent="-228600" lvl="0" marL="457200" rtl="0" algn="ctr">
              <a:lnSpc>
                <a:spcPct val="100000"/>
              </a:lnSpc>
              <a:spcBef>
                <a:spcPts val="0"/>
              </a:spcBef>
              <a:spcAft>
                <a:spcPts val="0"/>
              </a:spcAft>
              <a:buClr>
                <a:srgbClr val="000000"/>
              </a:buClr>
              <a:buSzPts val="2200"/>
              <a:buFont typeface="Helvetica Neue"/>
              <a:buNone/>
              <a:defRPr sz="2200">
                <a:latin typeface="Helvetica Neue"/>
                <a:ea typeface="Helvetica Neue"/>
                <a:cs typeface="Helvetica Neue"/>
                <a:sym typeface="Helvetica Neue"/>
              </a:defRPr>
            </a:lvl1pPr>
            <a:lvl2pPr indent="-336550" lvl="1" marL="914400" rtl="0" algn="l">
              <a:lnSpc>
                <a:spcPct val="100000"/>
              </a:lnSpc>
              <a:spcBef>
                <a:spcPts val="2700"/>
              </a:spcBef>
              <a:spcAft>
                <a:spcPts val="0"/>
              </a:spcAft>
              <a:buClr>
                <a:srgbClr val="000000"/>
              </a:buClr>
              <a:buSzPts val="1700"/>
              <a:buChar char="•"/>
              <a:defRPr/>
            </a:lvl2pPr>
            <a:lvl3pPr indent="-336550" lvl="2" marL="1371600" rtl="0" algn="l">
              <a:lnSpc>
                <a:spcPct val="100000"/>
              </a:lnSpc>
              <a:spcBef>
                <a:spcPts val="2700"/>
              </a:spcBef>
              <a:spcAft>
                <a:spcPts val="0"/>
              </a:spcAft>
              <a:buClr>
                <a:srgbClr val="000000"/>
              </a:buClr>
              <a:buSzPts val="1700"/>
              <a:buChar char="•"/>
              <a:defRPr/>
            </a:lvl3pPr>
            <a:lvl4pPr indent="-336550" lvl="3" marL="1828800" rtl="0" algn="l">
              <a:lnSpc>
                <a:spcPct val="100000"/>
              </a:lnSpc>
              <a:spcBef>
                <a:spcPts val="2700"/>
              </a:spcBef>
              <a:spcAft>
                <a:spcPts val="0"/>
              </a:spcAft>
              <a:buClr>
                <a:srgbClr val="000000"/>
              </a:buClr>
              <a:buSzPts val="1700"/>
              <a:buChar char="•"/>
              <a:defRPr/>
            </a:lvl4pPr>
            <a:lvl5pPr indent="-336550" lvl="4" marL="2286000" rtl="0" algn="l">
              <a:lnSpc>
                <a:spcPct val="100000"/>
              </a:lnSpc>
              <a:spcBef>
                <a:spcPts val="2700"/>
              </a:spcBef>
              <a:spcAft>
                <a:spcPts val="0"/>
              </a:spcAft>
              <a:buClr>
                <a:srgbClr val="000000"/>
              </a:buClr>
              <a:buSzPts val="1700"/>
              <a:buChar char="•"/>
              <a:defRPr/>
            </a:lvl5pPr>
            <a:lvl6pPr indent="-336550" lvl="5" marL="2743200" rtl="0" algn="l">
              <a:lnSpc>
                <a:spcPct val="100000"/>
              </a:lnSpc>
              <a:spcBef>
                <a:spcPts val="2700"/>
              </a:spcBef>
              <a:spcAft>
                <a:spcPts val="0"/>
              </a:spcAft>
              <a:buClr>
                <a:srgbClr val="000000"/>
              </a:buClr>
              <a:buSzPts val="1700"/>
              <a:buChar char="•"/>
              <a:defRPr/>
            </a:lvl6pPr>
            <a:lvl7pPr indent="-336550" lvl="6" marL="3200400" rtl="0" algn="l">
              <a:lnSpc>
                <a:spcPct val="100000"/>
              </a:lnSpc>
              <a:spcBef>
                <a:spcPts val="2700"/>
              </a:spcBef>
              <a:spcAft>
                <a:spcPts val="0"/>
              </a:spcAft>
              <a:buClr>
                <a:srgbClr val="000000"/>
              </a:buClr>
              <a:buSzPts val="1700"/>
              <a:buChar char="•"/>
              <a:defRPr/>
            </a:lvl7pPr>
            <a:lvl8pPr indent="-336550" lvl="7" marL="3657600" rtl="0" algn="l">
              <a:lnSpc>
                <a:spcPct val="100000"/>
              </a:lnSpc>
              <a:spcBef>
                <a:spcPts val="2700"/>
              </a:spcBef>
              <a:spcAft>
                <a:spcPts val="0"/>
              </a:spcAft>
              <a:buClr>
                <a:srgbClr val="000000"/>
              </a:buClr>
              <a:buSzPts val="1700"/>
              <a:buChar char="•"/>
              <a:defRPr/>
            </a:lvl8pPr>
            <a:lvl9pPr indent="-336550" lvl="8" marL="4114800" rtl="0" algn="l">
              <a:lnSpc>
                <a:spcPct val="100000"/>
              </a:lnSpc>
              <a:spcBef>
                <a:spcPts val="2700"/>
              </a:spcBef>
              <a:spcAft>
                <a:spcPts val="0"/>
              </a:spcAft>
              <a:buClr>
                <a:srgbClr val="000000"/>
              </a:buClr>
              <a:buSzPts val="1700"/>
              <a:buChar char="•"/>
              <a:defRPr/>
            </a:lvl9pPr>
          </a:lstStyle>
          <a:p/>
        </p:txBody>
      </p:sp>
      <p:sp>
        <p:nvSpPr>
          <p:cNvPr id="244" name="Google Shape;244;p47"/>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245" name="Shape 245"/>
        <p:cNvGrpSpPr/>
        <p:nvPr/>
      </p:nvGrpSpPr>
      <p:grpSpPr>
        <a:xfrm>
          <a:off x="0" y="0"/>
          <a:ext cx="0" cy="0"/>
          <a:chOff x="0" y="0"/>
          <a:chExt cx="0" cy="0"/>
        </a:xfrm>
      </p:grpSpPr>
      <p:sp>
        <p:nvSpPr>
          <p:cNvPr id="246" name="Google Shape;246;p48"/>
          <p:cNvSpPr/>
          <p:nvPr>
            <p:ph idx="2" type="pic"/>
          </p:nvPr>
        </p:nvSpPr>
        <p:spPr>
          <a:xfrm>
            <a:off x="0" y="0"/>
            <a:ext cx="9144000" cy="51435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247" name="Google Shape;247;p48"/>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48" name="Shape 248"/>
        <p:cNvGrpSpPr/>
        <p:nvPr/>
      </p:nvGrpSpPr>
      <p:grpSpPr>
        <a:xfrm>
          <a:off x="0" y="0"/>
          <a:ext cx="0" cy="0"/>
          <a:chOff x="0" y="0"/>
          <a:chExt cx="0" cy="0"/>
        </a:xfrm>
      </p:grpSpPr>
      <p:sp>
        <p:nvSpPr>
          <p:cNvPr id="249" name="Google Shape;249;p49"/>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6" name="Shape 256"/>
        <p:cNvGrpSpPr/>
        <p:nvPr/>
      </p:nvGrpSpPr>
      <p:grpSpPr>
        <a:xfrm>
          <a:off x="0" y="0"/>
          <a:ext cx="0" cy="0"/>
          <a:chOff x="0" y="0"/>
          <a:chExt cx="0" cy="0"/>
        </a:xfrm>
      </p:grpSpPr>
      <p:sp>
        <p:nvSpPr>
          <p:cNvPr id="257" name="Google Shape;257;p51"/>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8" name="Google Shape;258;p51"/>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640"/>
              </a:spcBef>
              <a:spcAft>
                <a:spcPts val="0"/>
              </a:spcAft>
              <a:buClr>
                <a:srgbClr val="888888"/>
              </a:buClr>
              <a:buSzPts val="3200"/>
              <a:buNone/>
              <a:defRPr>
                <a:solidFill>
                  <a:srgbClr val="888888"/>
                </a:solidFill>
              </a:defRPr>
            </a:lvl1pPr>
            <a:lvl2pPr lvl="1" rtl="0" algn="ctr">
              <a:lnSpc>
                <a:spcPct val="100000"/>
              </a:lnSpc>
              <a:spcBef>
                <a:spcPts val="560"/>
              </a:spcBef>
              <a:spcAft>
                <a:spcPts val="0"/>
              </a:spcAft>
              <a:buClr>
                <a:srgbClr val="888888"/>
              </a:buClr>
              <a:buSzPts val="2800"/>
              <a:buNone/>
              <a:defRPr>
                <a:solidFill>
                  <a:srgbClr val="888888"/>
                </a:solidFill>
              </a:defRPr>
            </a:lvl2pPr>
            <a:lvl3pPr lvl="2" rtl="0" algn="ctr">
              <a:lnSpc>
                <a:spcPct val="100000"/>
              </a:lnSpc>
              <a:spcBef>
                <a:spcPts val="480"/>
              </a:spcBef>
              <a:spcAft>
                <a:spcPts val="0"/>
              </a:spcAft>
              <a:buClr>
                <a:srgbClr val="888888"/>
              </a:buClr>
              <a:buSzPts val="2400"/>
              <a:buNone/>
              <a:defRPr>
                <a:solidFill>
                  <a:srgbClr val="888888"/>
                </a:solidFill>
              </a:defRPr>
            </a:lvl3pPr>
            <a:lvl4pPr lvl="3" rtl="0" algn="ctr">
              <a:lnSpc>
                <a:spcPct val="100000"/>
              </a:lnSpc>
              <a:spcBef>
                <a:spcPts val="400"/>
              </a:spcBef>
              <a:spcAft>
                <a:spcPts val="0"/>
              </a:spcAft>
              <a:buClr>
                <a:srgbClr val="888888"/>
              </a:buClr>
              <a:buSzPts val="2000"/>
              <a:buNone/>
              <a:defRPr>
                <a:solidFill>
                  <a:srgbClr val="888888"/>
                </a:solidFill>
              </a:defRPr>
            </a:lvl4pPr>
            <a:lvl5pPr lvl="4" rtl="0" algn="ctr">
              <a:lnSpc>
                <a:spcPct val="100000"/>
              </a:lnSpc>
              <a:spcBef>
                <a:spcPts val="400"/>
              </a:spcBef>
              <a:spcAft>
                <a:spcPts val="0"/>
              </a:spcAft>
              <a:buClr>
                <a:srgbClr val="888888"/>
              </a:buClr>
              <a:buSzPts val="2000"/>
              <a:buNone/>
              <a:defRPr>
                <a:solidFill>
                  <a:srgbClr val="888888"/>
                </a:solidFill>
              </a:defRPr>
            </a:lvl5pPr>
            <a:lvl6pPr lvl="5" rtl="0" algn="ctr">
              <a:lnSpc>
                <a:spcPct val="100000"/>
              </a:lnSpc>
              <a:spcBef>
                <a:spcPts val="400"/>
              </a:spcBef>
              <a:spcAft>
                <a:spcPts val="0"/>
              </a:spcAft>
              <a:buClr>
                <a:srgbClr val="888888"/>
              </a:buClr>
              <a:buSzPts val="2000"/>
              <a:buNone/>
              <a:defRPr>
                <a:solidFill>
                  <a:srgbClr val="888888"/>
                </a:solidFill>
              </a:defRPr>
            </a:lvl6pPr>
            <a:lvl7pPr lvl="6" rtl="0" algn="ctr">
              <a:lnSpc>
                <a:spcPct val="100000"/>
              </a:lnSpc>
              <a:spcBef>
                <a:spcPts val="400"/>
              </a:spcBef>
              <a:spcAft>
                <a:spcPts val="0"/>
              </a:spcAft>
              <a:buClr>
                <a:srgbClr val="888888"/>
              </a:buClr>
              <a:buSzPts val="2000"/>
              <a:buNone/>
              <a:defRPr>
                <a:solidFill>
                  <a:srgbClr val="888888"/>
                </a:solidFill>
              </a:defRPr>
            </a:lvl7pPr>
            <a:lvl8pPr lvl="7" rtl="0" algn="ctr">
              <a:lnSpc>
                <a:spcPct val="100000"/>
              </a:lnSpc>
              <a:spcBef>
                <a:spcPts val="400"/>
              </a:spcBef>
              <a:spcAft>
                <a:spcPts val="0"/>
              </a:spcAft>
              <a:buClr>
                <a:srgbClr val="888888"/>
              </a:buClr>
              <a:buSzPts val="2000"/>
              <a:buNone/>
              <a:defRPr>
                <a:solidFill>
                  <a:srgbClr val="888888"/>
                </a:solidFill>
              </a:defRPr>
            </a:lvl8pPr>
            <a:lvl9pPr lvl="8" rtl="0" algn="ctr">
              <a:lnSpc>
                <a:spcPct val="100000"/>
              </a:lnSpc>
              <a:spcBef>
                <a:spcPts val="400"/>
              </a:spcBef>
              <a:spcAft>
                <a:spcPts val="0"/>
              </a:spcAft>
              <a:buClr>
                <a:srgbClr val="888888"/>
              </a:buClr>
              <a:buSzPts val="2000"/>
              <a:buNone/>
              <a:defRPr>
                <a:solidFill>
                  <a:srgbClr val="888888"/>
                </a:solidFill>
              </a:defRPr>
            </a:lvl9pPr>
          </a:lstStyle>
          <a:p/>
        </p:txBody>
      </p:sp>
      <p:sp>
        <p:nvSpPr>
          <p:cNvPr id="259" name="Google Shape;259;p5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0" name="Google Shape;260;p5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1" name="Google Shape;261;p5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2" name="Shape 262"/>
        <p:cNvGrpSpPr/>
        <p:nvPr/>
      </p:nvGrpSpPr>
      <p:grpSpPr>
        <a:xfrm>
          <a:off x="0" y="0"/>
          <a:ext cx="0" cy="0"/>
          <a:chOff x="0" y="0"/>
          <a:chExt cx="0" cy="0"/>
        </a:xfrm>
      </p:grpSpPr>
      <p:sp>
        <p:nvSpPr>
          <p:cNvPr id="263" name="Google Shape;263;p5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4" name="Google Shape;264;p5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65" name="Google Shape;265;p5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6" name="Google Shape;266;p5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7" name="Google Shape;267;p5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8" name="Shape 268"/>
        <p:cNvGrpSpPr/>
        <p:nvPr/>
      </p:nvGrpSpPr>
      <p:grpSpPr>
        <a:xfrm>
          <a:off x="0" y="0"/>
          <a:ext cx="0" cy="0"/>
          <a:chOff x="0" y="0"/>
          <a:chExt cx="0" cy="0"/>
        </a:xfrm>
      </p:grpSpPr>
      <p:sp>
        <p:nvSpPr>
          <p:cNvPr id="269" name="Google Shape;269;p5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Clr>
                <a:schemeClr val="dk1"/>
              </a:buClr>
              <a:buSzPts val="4000"/>
              <a:buFont typeface="Calibri"/>
              <a:buNone/>
              <a:defRPr b="1"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0" name="Google Shape;270;p53"/>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00"/>
              </a:spcBef>
              <a:spcAft>
                <a:spcPts val="0"/>
              </a:spcAft>
              <a:buClr>
                <a:srgbClr val="888888"/>
              </a:buClr>
              <a:buSzPts val="2000"/>
              <a:buNone/>
              <a:defRPr sz="2000">
                <a:solidFill>
                  <a:srgbClr val="888888"/>
                </a:solidFill>
              </a:defRPr>
            </a:lvl1pPr>
            <a:lvl2pPr indent="-228600" lvl="1" marL="914400" rtl="0" algn="l">
              <a:lnSpc>
                <a:spcPct val="100000"/>
              </a:lnSpc>
              <a:spcBef>
                <a:spcPts val="360"/>
              </a:spcBef>
              <a:spcAft>
                <a:spcPts val="0"/>
              </a:spcAft>
              <a:buClr>
                <a:srgbClr val="888888"/>
              </a:buClr>
              <a:buSzPts val="1800"/>
              <a:buNone/>
              <a:defRPr sz="1800">
                <a:solidFill>
                  <a:srgbClr val="888888"/>
                </a:solidFill>
              </a:defRPr>
            </a:lvl2pPr>
            <a:lvl3pPr indent="-228600" lvl="2" marL="1371600" rtl="0" algn="l">
              <a:lnSpc>
                <a:spcPct val="100000"/>
              </a:lnSpc>
              <a:spcBef>
                <a:spcPts val="320"/>
              </a:spcBef>
              <a:spcAft>
                <a:spcPts val="0"/>
              </a:spcAft>
              <a:buClr>
                <a:srgbClr val="888888"/>
              </a:buClr>
              <a:buSzPts val="1600"/>
              <a:buNone/>
              <a:defRPr sz="1600">
                <a:solidFill>
                  <a:srgbClr val="888888"/>
                </a:solidFill>
              </a:defRPr>
            </a:lvl3pPr>
            <a:lvl4pPr indent="-228600" lvl="3" marL="1828800" rtl="0" algn="l">
              <a:lnSpc>
                <a:spcPct val="100000"/>
              </a:lnSpc>
              <a:spcBef>
                <a:spcPts val="280"/>
              </a:spcBef>
              <a:spcAft>
                <a:spcPts val="0"/>
              </a:spcAft>
              <a:buClr>
                <a:srgbClr val="888888"/>
              </a:buClr>
              <a:buSzPts val="1400"/>
              <a:buNone/>
              <a:defRPr sz="1400">
                <a:solidFill>
                  <a:srgbClr val="888888"/>
                </a:solidFill>
              </a:defRPr>
            </a:lvl4pPr>
            <a:lvl5pPr indent="-228600" lvl="4" marL="2286000" rtl="0" algn="l">
              <a:lnSpc>
                <a:spcPct val="100000"/>
              </a:lnSpc>
              <a:spcBef>
                <a:spcPts val="280"/>
              </a:spcBef>
              <a:spcAft>
                <a:spcPts val="0"/>
              </a:spcAft>
              <a:buClr>
                <a:srgbClr val="888888"/>
              </a:buClr>
              <a:buSzPts val="1400"/>
              <a:buNone/>
              <a:defRPr sz="1400">
                <a:solidFill>
                  <a:srgbClr val="888888"/>
                </a:solidFill>
              </a:defRPr>
            </a:lvl5pPr>
            <a:lvl6pPr indent="-228600" lvl="5" marL="2743200" rtl="0" algn="l">
              <a:lnSpc>
                <a:spcPct val="100000"/>
              </a:lnSpc>
              <a:spcBef>
                <a:spcPts val="280"/>
              </a:spcBef>
              <a:spcAft>
                <a:spcPts val="0"/>
              </a:spcAft>
              <a:buClr>
                <a:srgbClr val="888888"/>
              </a:buClr>
              <a:buSzPts val="1400"/>
              <a:buNone/>
              <a:defRPr sz="1400">
                <a:solidFill>
                  <a:srgbClr val="888888"/>
                </a:solidFill>
              </a:defRPr>
            </a:lvl6pPr>
            <a:lvl7pPr indent="-228600" lvl="6" marL="3200400" rtl="0" algn="l">
              <a:lnSpc>
                <a:spcPct val="100000"/>
              </a:lnSpc>
              <a:spcBef>
                <a:spcPts val="280"/>
              </a:spcBef>
              <a:spcAft>
                <a:spcPts val="0"/>
              </a:spcAft>
              <a:buClr>
                <a:srgbClr val="888888"/>
              </a:buClr>
              <a:buSzPts val="1400"/>
              <a:buNone/>
              <a:defRPr sz="1400">
                <a:solidFill>
                  <a:srgbClr val="888888"/>
                </a:solidFill>
              </a:defRPr>
            </a:lvl7pPr>
            <a:lvl8pPr indent="-228600" lvl="7" marL="3657600" rtl="0" algn="l">
              <a:lnSpc>
                <a:spcPct val="100000"/>
              </a:lnSpc>
              <a:spcBef>
                <a:spcPts val="280"/>
              </a:spcBef>
              <a:spcAft>
                <a:spcPts val="0"/>
              </a:spcAft>
              <a:buClr>
                <a:srgbClr val="888888"/>
              </a:buClr>
              <a:buSzPts val="1400"/>
              <a:buNone/>
              <a:defRPr sz="1400">
                <a:solidFill>
                  <a:srgbClr val="888888"/>
                </a:solidFill>
              </a:defRPr>
            </a:lvl8pPr>
            <a:lvl9pPr indent="-228600" lvl="8" marL="4114800" rtl="0" algn="l">
              <a:lnSpc>
                <a:spcPct val="100000"/>
              </a:lnSpc>
              <a:spcBef>
                <a:spcPts val="280"/>
              </a:spcBef>
              <a:spcAft>
                <a:spcPts val="0"/>
              </a:spcAft>
              <a:buClr>
                <a:srgbClr val="888888"/>
              </a:buClr>
              <a:buSzPts val="1400"/>
              <a:buNone/>
              <a:defRPr sz="1400">
                <a:solidFill>
                  <a:srgbClr val="888888"/>
                </a:solidFill>
              </a:defRPr>
            </a:lvl9pPr>
          </a:lstStyle>
          <a:p/>
        </p:txBody>
      </p:sp>
      <p:sp>
        <p:nvSpPr>
          <p:cNvPr id="271" name="Google Shape;271;p5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2" name="Google Shape;272;p5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3" name="Google Shape;273;p5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74" name="Shape 274"/>
        <p:cNvGrpSpPr/>
        <p:nvPr/>
      </p:nvGrpSpPr>
      <p:grpSpPr>
        <a:xfrm>
          <a:off x="0" y="0"/>
          <a:ext cx="0" cy="0"/>
          <a:chOff x="0" y="0"/>
          <a:chExt cx="0" cy="0"/>
        </a:xfrm>
      </p:grpSpPr>
      <p:sp>
        <p:nvSpPr>
          <p:cNvPr id="275" name="Google Shape;275;p5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6" name="Google Shape;276;p54"/>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277" name="Google Shape;277;p54"/>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278" name="Google Shape;278;p5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9" name="Google Shape;279;p5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0" name="Google Shape;280;p5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81" name="Shape 281"/>
        <p:cNvGrpSpPr/>
        <p:nvPr/>
      </p:nvGrpSpPr>
      <p:grpSpPr>
        <a:xfrm>
          <a:off x="0" y="0"/>
          <a:ext cx="0" cy="0"/>
          <a:chOff x="0" y="0"/>
          <a:chExt cx="0" cy="0"/>
        </a:xfrm>
      </p:grpSpPr>
      <p:sp>
        <p:nvSpPr>
          <p:cNvPr id="282" name="Google Shape;282;p5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4400"/>
              <a:buFont typeface="Calibri"/>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3" name="Google Shape;283;p55"/>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284" name="Google Shape;284;p55"/>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285" name="Google Shape;285;p55"/>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286" name="Google Shape;286;p55"/>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287" name="Google Shape;287;p5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8" name="Google Shape;288;p5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9" name="Google Shape;289;p5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0" name="Shape 290"/>
        <p:cNvGrpSpPr/>
        <p:nvPr/>
      </p:nvGrpSpPr>
      <p:grpSpPr>
        <a:xfrm>
          <a:off x="0" y="0"/>
          <a:ext cx="0" cy="0"/>
          <a:chOff x="0" y="0"/>
          <a:chExt cx="0" cy="0"/>
        </a:xfrm>
      </p:grpSpPr>
      <p:sp>
        <p:nvSpPr>
          <p:cNvPr id="291" name="Google Shape;291;p5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2" name="Google Shape;292;p5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3" name="Google Shape;293;p5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4" name="Google Shape;294;p5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5" name="Shape 295"/>
        <p:cNvGrpSpPr/>
        <p:nvPr/>
      </p:nvGrpSpPr>
      <p:grpSpPr>
        <a:xfrm>
          <a:off x="0" y="0"/>
          <a:ext cx="0" cy="0"/>
          <a:chOff x="0" y="0"/>
          <a:chExt cx="0" cy="0"/>
        </a:xfrm>
      </p:grpSpPr>
      <p:sp>
        <p:nvSpPr>
          <p:cNvPr id="296" name="Google Shape;296;p5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7" name="Google Shape;297;p5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8" name="Google Shape;298;p5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99" name="Shape 299"/>
        <p:cNvGrpSpPr/>
        <p:nvPr/>
      </p:nvGrpSpPr>
      <p:grpSpPr>
        <a:xfrm>
          <a:off x="0" y="0"/>
          <a:ext cx="0" cy="0"/>
          <a:chOff x="0" y="0"/>
          <a:chExt cx="0" cy="0"/>
        </a:xfrm>
      </p:grpSpPr>
      <p:sp>
        <p:nvSpPr>
          <p:cNvPr id="300" name="Google Shape;300;p5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1" name="Google Shape;301;p58"/>
          <p:cNvSpPr txBox="1"/>
          <p:nvPr>
            <p:ph idx="1" type="body"/>
          </p:nvPr>
        </p:nvSpPr>
        <p:spPr>
          <a:xfrm>
            <a:off x="3575050" y="204788"/>
            <a:ext cx="5111700" cy="4389600"/>
          </a:xfrm>
          <a:prstGeom prst="rect">
            <a:avLst/>
          </a:prstGeom>
          <a:noFill/>
          <a:ln>
            <a:noFill/>
          </a:ln>
        </p:spPr>
        <p:txBody>
          <a:bodyPr anchorCtr="0" anchor="t" bIns="45700" lIns="91425" spcFirstLastPara="1" rIns="91425" wrap="square" tIns="45700">
            <a:noAutofit/>
          </a:bodyPr>
          <a:lstStyle>
            <a:lvl1pPr indent="-431800" lvl="0" marL="457200" rtl="0" algn="l">
              <a:lnSpc>
                <a:spcPct val="100000"/>
              </a:lnSpc>
              <a:spcBef>
                <a:spcPts val="640"/>
              </a:spcBef>
              <a:spcAft>
                <a:spcPts val="0"/>
              </a:spcAft>
              <a:buClr>
                <a:schemeClr val="dk1"/>
              </a:buClr>
              <a:buSzPts val="3200"/>
              <a:buChar char="•"/>
              <a:defRPr sz="3200"/>
            </a:lvl1pPr>
            <a:lvl2pPr indent="-406400" lvl="1" marL="914400" rtl="0" algn="l">
              <a:lnSpc>
                <a:spcPct val="100000"/>
              </a:lnSpc>
              <a:spcBef>
                <a:spcPts val="560"/>
              </a:spcBef>
              <a:spcAft>
                <a:spcPts val="0"/>
              </a:spcAft>
              <a:buClr>
                <a:schemeClr val="dk1"/>
              </a:buClr>
              <a:buSzPts val="2800"/>
              <a:buChar char="–"/>
              <a:defRPr sz="28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55600" lvl="5" marL="2743200" rtl="0" algn="l">
              <a:lnSpc>
                <a:spcPct val="100000"/>
              </a:lnSpc>
              <a:spcBef>
                <a:spcPts val="400"/>
              </a:spcBef>
              <a:spcAft>
                <a:spcPts val="0"/>
              </a:spcAft>
              <a:buClr>
                <a:schemeClr val="dk1"/>
              </a:buClr>
              <a:buSzPts val="2000"/>
              <a:buChar char="•"/>
              <a:defRPr sz="2000"/>
            </a:lvl6pPr>
            <a:lvl7pPr indent="-355600" lvl="6" marL="3200400" rtl="0" algn="l">
              <a:lnSpc>
                <a:spcPct val="100000"/>
              </a:lnSpc>
              <a:spcBef>
                <a:spcPts val="400"/>
              </a:spcBef>
              <a:spcAft>
                <a:spcPts val="0"/>
              </a:spcAft>
              <a:buClr>
                <a:schemeClr val="dk1"/>
              </a:buClr>
              <a:buSzPts val="2000"/>
              <a:buChar char="•"/>
              <a:defRPr sz="2000"/>
            </a:lvl7pPr>
            <a:lvl8pPr indent="-355600" lvl="7" marL="3657600" rtl="0" algn="l">
              <a:lnSpc>
                <a:spcPct val="100000"/>
              </a:lnSpc>
              <a:spcBef>
                <a:spcPts val="400"/>
              </a:spcBef>
              <a:spcAft>
                <a:spcPts val="0"/>
              </a:spcAft>
              <a:buClr>
                <a:schemeClr val="dk1"/>
              </a:buClr>
              <a:buSzPts val="2000"/>
              <a:buChar char="•"/>
              <a:defRPr sz="2000"/>
            </a:lvl8pPr>
            <a:lvl9pPr indent="-355600" lvl="8" marL="4114800" rtl="0" algn="l">
              <a:lnSpc>
                <a:spcPct val="100000"/>
              </a:lnSpc>
              <a:spcBef>
                <a:spcPts val="400"/>
              </a:spcBef>
              <a:spcAft>
                <a:spcPts val="0"/>
              </a:spcAft>
              <a:buClr>
                <a:schemeClr val="dk1"/>
              </a:buClr>
              <a:buSzPts val="2000"/>
              <a:buChar char="•"/>
              <a:defRPr sz="2000"/>
            </a:lvl9pPr>
          </a:lstStyle>
          <a:p/>
        </p:txBody>
      </p:sp>
      <p:sp>
        <p:nvSpPr>
          <p:cNvPr id="302" name="Google Shape;302;p5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303" name="Google Shape;303;p5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4" name="Google Shape;304;p5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5" name="Google Shape;305;p5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06" name="Shape 306"/>
        <p:cNvGrpSpPr/>
        <p:nvPr/>
      </p:nvGrpSpPr>
      <p:grpSpPr>
        <a:xfrm>
          <a:off x="0" y="0"/>
          <a:ext cx="0" cy="0"/>
          <a:chOff x="0" y="0"/>
          <a:chExt cx="0" cy="0"/>
        </a:xfrm>
      </p:grpSpPr>
      <p:sp>
        <p:nvSpPr>
          <p:cNvPr id="307" name="Google Shape;307;p59"/>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8" name="Google Shape;308;p59"/>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09" name="Google Shape;309;p59"/>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310" name="Google Shape;310;p5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1" name="Google Shape;311;p5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2" name="Google Shape;312;p5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13" name="Shape 313"/>
        <p:cNvGrpSpPr/>
        <p:nvPr/>
      </p:nvGrpSpPr>
      <p:grpSpPr>
        <a:xfrm>
          <a:off x="0" y="0"/>
          <a:ext cx="0" cy="0"/>
          <a:chOff x="0" y="0"/>
          <a:chExt cx="0" cy="0"/>
        </a:xfrm>
      </p:grpSpPr>
      <p:sp>
        <p:nvSpPr>
          <p:cNvPr id="314" name="Google Shape;314;p6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5" name="Google Shape;315;p60"/>
          <p:cNvSpPr txBox="1"/>
          <p:nvPr>
            <p:ph idx="1" type="body"/>
          </p:nvPr>
        </p:nvSpPr>
        <p:spPr>
          <a:xfrm rot="5400000">
            <a:off x="2874749"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316" name="Google Shape;316;p6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7" name="Google Shape;317;p6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8" name="Google Shape;318;p6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19" name="Shape 319"/>
        <p:cNvGrpSpPr/>
        <p:nvPr/>
      </p:nvGrpSpPr>
      <p:grpSpPr>
        <a:xfrm>
          <a:off x="0" y="0"/>
          <a:ext cx="0" cy="0"/>
          <a:chOff x="0" y="0"/>
          <a:chExt cx="0" cy="0"/>
        </a:xfrm>
      </p:grpSpPr>
      <p:sp>
        <p:nvSpPr>
          <p:cNvPr id="320" name="Google Shape;320;p61"/>
          <p:cNvSpPr txBox="1"/>
          <p:nvPr>
            <p:ph type="title"/>
          </p:nvPr>
        </p:nvSpPr>
        <p:spPr>
          <a:xfrm rot="5400000">
            <a:off x="5463749" y="1371628"/>
            <a:ext cx="4388700" cy="20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1" name="Google Shape;321;p61"/>
          <p:cNvSpPr txBox="1"/>
          <p:nvPr>
            <p:ph idx="1" type="body"/>
          </p:nvPr>
        </p:nvSpPr>
        <p:spPr>
          <a:xfrm rot="5400000">
            <a:off x="1272750" y="-609571"/>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322" name="Google Shape;322;p6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3" name="Google Shape;323;p6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4" name="Google Shape;324;p6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x" type="tx">
  <p:cSld name="TITLE_AND_BODY">
    <p:spTree>
      <p:nvGrpSpPr>
        <p:cNvPr id="325" name="Shape 325"/>
        <p:cNvGrpSpPr/>
        <p:nvPr/>
      </p:nvGrpSpPr>
      <p:grpSpPr>
        <a:xfrm>
          <a:off x="0" y="0"/>
          <a:ext cx="0" cy="0"/>
          <a:chOff x="0" y="0"/>
          <a:chExt cx="0" cy="0"/>
        </a:xfrm>
      </p:grpSpPr>
      <p:sp>
        <p:nvSpPr>
          <p:cNvPr id="326" name="Google Shape;326;p6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600"/>
              <a:buFont typeface="Arial"/>
              <a:buNone/>
              <a:defRPr b="1" sz="3600">
                <a:solidFill>
                  <a:schemeClr val="dk1"/>
                </a:solidFill>
                <a:latin typeface="Arial"/>
                <a:ea typeface="Arial"/>
                <a:cs typeface="Arial"/>
                <a:sym typeface="Arial"/>
              </a:defRPr>
            </a:lvl1pPr>
            <a:lvl2pPr lvl="1" rtl="0" algn="l">
              <a:lnSpc>
                <a:spcPct val="100000"/>
              </a:lnSpc>
              <a:spcBef>
                <a:spcPts val="0"/>
              </a:spcBef>
              <a:spcAft>
                <a:spcPts val="0"/>
              </a:spcAft>
              <a:buClr>
                <a:schemeClr val="dk1"/>
              </a:buClr>
              <a:buSzPts val="3600"/>
              <a:buFont typeface="Arial"/>
              <a:buNone/>
              <a:defRPr b="1" sz="3600">
                <a:solidFill>
                  <a:schemeClr val="dk1"/>
                </a:solidFill>
                <a:latin typeface="Arial"/>
                <a:ea typeface="Arial"/>
                <a:cs typeface="Arial"/>
                <a:sym typeface="Arial"/>
              </a:defRPr>
            </a:lvl2pPr>
            <a:lvl3pPr lvl="2" rtl="0" algn="l">
              <a:lnSpc>
                <a:spcPct val="100000"/>
              </a:lnSpc>
              <a:spcBef>
                <a:spcPts val="0"/>
              </a:spcBef>
              <a:spcAft>
                <a:spcPts val="0"/>
              </a:spcAft>
              <a:buClr>
                <a:schemeClr val="dk1"/>
              </a:buClr>
              <a:buSzPts val="3600"/>
              <a:buFont typeface="Arial"/>
              <a:buNone/>
              <a:defRPr b="1" sz="3600">
                <a:solidFill>
                  <a:schemeClr val="dk1"/>
                </a:solidFill>
                <a:latin typeface="Arial"/>
                <a:ea typeface="Arial"/>
                <a:cs typeface="Arial"/>
                <a:sym typeface="Arial"/>
              </a:defRPr>
            </a:lvl3pPr>
            <a:lvl4pPr lvl="3" rtl="0" algn="l">
              <a:lnSpc>
                <a:spcPct val="100000"/>
              </a:lnSpc>
              <a:spcBef>
                <a:spcPts val="0"/>
              </a:spcBef>
              <a:spcAft>
                <a:spcPts val="0"/>
              </a:spcAft>
              <a:buClr>
                <a:schemeClr val="dk1"/>
              </a:buClr>
              <a:buSzPts val="3600"/>
              <a:buFont typeface="Arial"/>
              <a:buNone/>
              <a:defRPr b="1" sz="3600">
                <a:solidFill>
                  <a:schemeClr val="dk1"/>
                </a:solidFill>
                <a:latin typeface="Arial"/>
                <a:ea typeface="Arial"/>
                <a:cs typeface="Arial"/>
                <a:sym typeface="Arial"/>
              </a:defRPr>
            </a:lvl4pPr>
            <a:lvl5pPr lvl="4" rtl="0" algn="l">
              <a:lnSpc>
                <a:spcPct val="100000"/>
              </a:lnSpc>
              <a:spcBef>
                <a:spcPts val="0"/>
              </a:spcBef>
              <a:spcAft>
                <a:spcPts val="0"/>
              </a:spcAft>
              <a:buClr>
                <a:schemeClr val="dk1"/>
              </a:buClr>
              <a:buSzPts val="3600"/>
              <a:buFont typeface="Arial"/>
              <a:buNone/>
              <a:defRPr b="1" sz="3600">
                <a:solidFill>
                  <a:schemeClr val="dk1"/>
                </a:solidFill>
                <a:latin typeface="Arial"/>
                <a:ea typeface="Arial"/>
                <a:cs typeface="Arial"/>
                <a:sym typeface="Arial"/>
              </a:defRPr>
            </a:lvl5pPr>
            <a:lvl6pPr lvl="5" rtl="0" algn="l">
              <a:lnSpc>
                <a:spcPct val="100000"/>
              </a:lnSpc>
              <a:spcBef>
                <a:spcPts val="0"/>
              </a:spcBef>
              <a:spcAft>
                <a:spcPts val="0"/>
              </a:spcAft>
              <a:buClr>
                <a:schemeClr val="dk1"/>
              </a:buClr>
              <a:buSzPts val="3600"/>
              <a:buFont typeface="Arial"/>
              <a:buNone/>
              <a:defRPr b="1" sz="3600">
                <a:solidFill>
                  <a:schemeClr val="dk1"/>
                </a:solidFill>
                <a:latin typeface="Arial"/>
                <a:ea typeface="Arial"/>
                <a:cs typeface="Arial"/>
                <a:sym typeface="Arial"/>
              </a:defRPr>
            </a:lvl6pPr>
            <a:lvl7pPr lvl="6" rtl="0" algn="l">
              <a:lnSpc>
                <a:spcPct val="100000"/>
              </a:lnSpc>
              <a:spcBef>
                <a:spcPts val="0"/>
              </a:spcBef>
              <a:spcAft>
                <a:spcPts val="0"/>
              </a:spcAft>
              <a:buClr>
                <a:schemeClr val="dk1"/>
              </a:buClr>
              <a:buSzPts val="3600"/>
              <a:buFont typeface="Arial"/>
              <a:buNone/>
              <a:defRPr b="1" sz="3600">
                <a:solidFill>
                  <a:schemeClr val="dk1"/>
                </a:solidFill>
                <a:latin typeface="Arial"/>
                <a:ea typeface="Arial"/>
                <a:cs typeface="Arial"/>
                <a:sym typeface="Arial"/>
              </a:defRPr>
            </a:lvl7pPr>
            <a:lvl8pPr lvl="7" rtl="0" algn="l">
              <a:lnSpc>
                <a:spcPct val="100000"/>
              </a:lnSpc>
              <a:spcBef>
                <a:spcPts val="0"/>
              </a:spcBef>
              <a:spcAft>
                <a:spcPts val="0"/>
              </a:spcAft>
              <a:buClr>
                <a:schemeClr val="dk1"/>
              </a:buClr>
              <a:buSzPts val="3600"/>
              <a:buFont typeface="Arial"/>
              <a:buNone/>
              <a:defRPr b="1" sz="3600">
                <a:solidFill>
                  <a:schemeClr val="dk1"/>
                </a:solidFill>
                <a:latin typeface="Arial"/>
                <a:ea typeface="Arial"/>
                <a:cs typeface="Arial"/>
                <a:sym typeface="Arial"/>
              </a:defRPr>
            </a:lvl8pPr>
            <a:lvl9pPr lvl="8" rtl="0" algn="l">
              <a:lnSpc>
                <a:spcPct val="100000"/>
              </a:lnSpc>
              <a:spcBef>
                <a:spcPts val="0"/>
              </a:spcBef>
              <a:spcAft>
                <a:spcPts val="0"/>
              </a:spcAft>
              <a:buClr>
                <a:schemeClr val="dk1"/>
              </a:buClr>
              <a:buSzPts val="3600"/>
              <a:buFont typeface="Arial"/>
              <a:buNone/>
              <a:defRPr b="1" sz="3600">
                <a:solidFill>
                  <a:schemeClr val="dk1"/>
                </a:solidFill>
                <a:latin typeface="Arial"/>
                <a:ea typeface="Arial"/>
                <a:cs typeface="Arial"/>
                <a:sym typeface="Arial"/>
              </a:defRPr>
            </a:lvl9pPr>
          </a:lstStyle>
          <a:p/>
        </p:txBody>
      </p:sp>
      <p:sp>
        <p:nvSpPr>
          <p:cNvPr id="327" name="Google Shape;327;p6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31800" lvl="0" marL="457200" rtl="0" algn="l">
              <a:lnSpc>
                <a:spcPct val="100000"/>
              </a:lnSpc>
              <a:spcBef>
                <a:spcPts val="640"/>
              </a:spcBef>
              <a:spcAft>
                <a:spcPts val="0"/>
              </a:spcAft>
              <a:buClr>
                <a:schemeClr val="dk1"/>
              </a:buClr>
              <a:buSzPts val="3200"/>
              <a:buChar char="•"/>
              <a:defRPr/>
            </a:lvl1pPr>
            <a:lvl2pPr indent="-406400" lvl="1" marL="914400" rtl="0" algn="l">
              <a:lnSpc>
                <a:spcPct val="100000"/>
              </a:lnSpc>
              <a:spcBef>
                <a:spcPts val="560"/>
              </a:spcBef>
              <a:spcAft>
                <a:spcPts val="0"/>
              </a:spcAft>
              <a:buClr>
                <a:schemeClr val="dk1"/>
              </a:buClr>
              <a:buSzPts val="2800"/>
              <a:buChar char="–"/>
              <a:defRPr/>
            </a:lvl2pPr>
            <a:lvl3pPr indent="-381000" lvl="2" marL="1371600" rtl="0" algn="l">
              <a:lnSpc>
                <a:spcPct val="100000"/>
              </a:lnSpc>
              <a:spcBef>
                <a:spcPts val="480"/>
              </a:spcBef>
              <a:spcAft>
                <a:spcPts val="0"/>
              </a:spcAft>
              <a:buClr>
                <a:schemeClr val="dk1"/>
              </a:buClr>
              <a:buSzPts val="2400"/>
              <a:buChar char="•"/>
              <a:defRPr/>
            </a:lvl3pPr>
            <a:lvl4pPr indent="-355600" lvl="3" marL="1828800" rtl="0" algn="l">
              <a:lnSpc>
                <a:spcPct val="100000"/>
              </a:lnSpc>
              <a:spcBef>
                <a:spcPts val="400"/>
              </a:spcBef>
              <a:spcAft>
                <a:spcPts val="0"/>
              </a:spcAft>
              <a:buClr>
                <a:schemeClr val="dk1"/>
              </a:buClr>
              <a:buSzPts val="2000"/>
              <a:buChar char="–"/>
              <a:defRPr/>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29" name="Shape 32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theme" Target="../theme/theme2.xml"/><Relationship Id="rId12" Type="http://schemas.openxmlformats.org/officeDocument/2006/relationships/slideLayout" Target="../slideLayouts/slideLayout4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theme" Target="../theme/theme1.xml"/><Relationship Id="rId12" Type="http://schemas.openxmlformats.org/officeDocument/2006/relationships/slideLayout" Target="../slideLayouts/slideLayout57.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7" name="Google Shape;127;p2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8" name="Google Shape;128;p2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2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0" name="Shape 200"/>
        <p:cNvGrpSpPr/>
        <p:nvPr/>
      </p:nvGrpSpPr>
      <p:grpSpPr>
        <a:xfrm>
          <a:off x="0" y="0"/>
          <a:ext cx="0" cy="0"/>
          <a:chOff x="0" y="0"/>
          <a:chExt cx="0" cy="0"/>
        </a:xfrm>
      </p:grpSpPr>
      <p:sp>
        <p:nvSpPr>
          <p:cNvPr id="201" name="Google Shape;201;p37"/>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lvl1pPr lv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202" name="Google Shape;202;p37"/>
          <p:cNvSpPr txBox="1"/>
          <p:nvPr>
            <p:ph idx="1" type="body"/>
          </p:nvPr>
        </p:nvSpPr>
        <p:spPr>
          <a:xfrm>
            <a:off x="669727" y="1366242"/>
            <a:ext cx="7804500" cy="3315000"/>
          </a:xfrm>
          <a:prstGeom prst="rect">
            <a:avLst/>
          </a:prstGeom>
          <a:noFill/>
          <a:ln>
            <a:noFill/>
          </a:ln>
        </p:spPr>
        <p:txBody>
          <a:bodyPr anchorCtr="0" anchor="ctr" bIns="32750" lIns="32750" spcFirstLastPara="1" rIns="32750" wrap="square" tIns="32750">
            <a:noAutofit/>
          </a:bodyPr>
          <a:lstStyle>
            <a:lvl1pPr indent="-419100" lvl="0" marL="457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indent="-419100" lvl="1" marL="914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19100" lvl="2" marL="1371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19100" lvl="3" marL="1828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19100" lvl="4" marL="22860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419100" lvl="5" marL="2743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203" name="Google Shape;203;p37"/>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0" name="Shape 250"/>
        <p:cNvGrpSpPr/>
        <p:nvPr/>
      </p:nvGrpSpPr>
      <p:grpSpPr>
        <a:xfrm>
          <a:off x="0" y="0"/>
          <a:ext cx="0" cy="0"/>
          <a:chOff x="0" y="0"/>
          <a:chExt cx="0" cy="0"/>
        </a:xfrm>
      </p:grpSpPr>
      <p:sp>
        <p:nvSpPr>
          <p:cNvPr id="251" name="Google Shape;251;p5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2" name="Google Shape;252;p5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3" name="Google Shape;253;p5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4" name="Google Shape;254;p5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5" name="Google Shape;255;p5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8.jpg"/><Relationship Id="rId5" Type="http://schemas.openxmlformats.org/officeDocument/2006/relationships/image" Target="../media/image1.gif"/><Relationship Id="rId6" Type="http://schemas.openxmlformats.org/officeDocument/2006/relationships/image" Target="../media/image2.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5.jpg"/><Relationship Id="rId5" Type="http://schemas.openxmlformats.org/officeDocument/2006/relationships/image" Target="../media/image10.jpg"/><Relationship Id="rId6" Type="http://schemas.openxmlformats.org/officeDocument/2006/relationships/image" Target="../media/image4.jpg"/><Relationship Id="rId7" Type="http://schemas.openxmlformats.org/officeDocument/2006/relationships/image" Target="../media/image8.jpg"/><Relationship Id="rId8"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s://pandas.pydata.org/pandas-docs/stable/reference/api/pandas.read_exce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image" Target="../media/image15.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 Id="rId3" Type="http://schemas.openxmlformats.org/officeDocument/2006/relationships/image" Target="../media/image22.png"/><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 Id="rId3" Type="http://schemas.openxmlformats.org/officeDocument/2006/relationships/image" Target="../media/image22.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 Id="rId3" Type="http://schemas.openxmlformats.org/officeDocument/2006/relationships/image" Target="../media/image22.png"/><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 Id="rId3"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6.xml"/><Relationship Id="rId3" Type="http://schemas.openxmlformats.org/officeDocument/2006/relationships/image" Target="../media/image23.png"/><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22.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 Id="rId3" Type="http://schemas.openxmlformats.org/officeDocument/2006/relationships/image" Target="../media/image36.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36.png"/><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 Id="rId3" Type="http://schemas.openxmlformats.org/officeDocument/2006/relationships/image" Target="../media/image28.png"/><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2.xml"/><Relationship Id="rId3" Type="http://schemas.openxmlformats.org/officeDocument/2006/relationships/image" Target="../media/image28.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3.xml"/><Relationship Id="rId3" Type="http://schemas.openxmlformats.org/officeDocument/2006/relationships/image" Target="../media/image27.png"/><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22.png"/><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5.xml"/><Relationship Id="rId3" Type="http://schemas.openxmlformats.org/officeDocument/2006/relationships/image" Target="../media/image22.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22.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 Id="rId3" Type="http://schemas.openxmlformats.org/officeDocument/2006/relationships/image" Target="../media/image34.png"/><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2.xml"/><Relationship Id="rId3"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3.xml"/><Relationship Id="rId3"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 Id="rId3"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 Id="rId3" Type="http://schemas.openxmlformats.org/officeDocument/2006/relationships/image" Target="../media/image37.png"/><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6.xml"/><Relationship Id="rId3"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7.xml"/><Relationship Id="rId3" Type="http://schemas.openxmlformats.org/officeDocument/2006/relationships/image" Target="../media/image39.png"/><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8.xml"/><Relationship Id="rId3" Type="http://schemas.openxmlformats.org/officeDocument/2006/relationships/image" Target="../media/image39.png"/><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9.xml"/><Relationship Id="rId3" Type="http://schemas.openxmlformats.org/officeDocument/2006/relationships/image" Target="../media/image39.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2.xml"/><Relationship Id="rId3" Type="http://schemas.openxmlformats.org/officeDocument/2006/relationships/image" Target="../media/image41.png"/><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7.xml"/><Relationship Id="rId3"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3.xml"/><Relationship Id="rId3" Type="http://schemas.openxmlformats.org/officeDocument/2006/relationships/image" Target="../media/image33.g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65"/>
          <p:cNvSpPr txBox="1"/>
          <p:nvPr>
            <p:ph type="ctrTitle"/>
          </p:nvPr>
        </p:nvSpPr>
        <p:spPr>
          <a:xfrm>
            <a:off x="89200" y="2280977"/>
            <a:ext cx="9144000" cy="1102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Calibri"/>
              <a:buNone/>
            </a:pPr>
            <a:r>
              <a:rPr lang="en" sz="4000"/>
              <a:t>Crash course on pandas</a:t>
            </a:r>
            <a:endParaRPr/>
          </a:p>
        </p:txBody>
      </p:sp>
      <p:pic>
        <p:nvPicPr>
          <p:cNvPr id="336" name="Google Shape;336;p65"/>
          <p:cNvPicPr preferRelativeResize="0"/>
          <p:nvPr/>
        </p:nvPicPr>
        <p:blipFill rotWithShape="1">
          <a:blip r:embed="rId3">
            <a:alphaModFix/>
          </a:blip>
          <a:srcRect b="0" l="0" r="0" t="0"/>
          <a:stretch/>
        </p:blipFill>
        <p:spPr>
          <a:xfrm>
            <a:off x="3485444" y="284900"/>
            <a:ext cx="2173115" cy="2383688"/>
          </a:xfrm>
          <a:prstGeom prst="rect">
            <a:avLst/>
          </a:prstGeom>
          <a:noFill/>
          <a:ln>
            <a:noFill/>
          </a:ln>
        </p:spPr>
      </p:pic>
      <p:pic>
        <p:nvPicPr>
          <p:cNvPr descr="http://upibi.org/wp-content/uploads/2015/03/IBI-logo-with-text.jpg" id="337" name="Google Shape;337;p65"/>
          <p:cNvPicPr preferRelativeResize="0"/>
          <p:nvPr/>
        </p:nvPicPr>
        <p:blipFill rotWithShape="1">
          <a:blip r:embed="rId4">
            <a:alphaModFix/>
          </a:blip>
          <a:srcRect b="0" l="0" r="0" t="0"/>
          <a:stretch/>
        </p:blipFill>
        <p:spPr>
          <a:xfrm>
            <a:off x="4752821" y="4512190"/>
            <a:ext cx="1239153" cy="457551"/>
          </a:xfrm>
          <a:prstGeom prst="rect">
            <a:avLst/>
          </a:prstGeom>
          <a:noFill/>
          <a:ln>
            <a:noFill/>
          </a:ln>
        </p:spPr>
      </p:pic>
      <p:sp>
        <p:nvSpPr>
          <p:cNvPr id="338" name="Google Shape;338;p65"/>
          <p:cNvSpPr txBox="1"/>
          <p:nvPr/>
        </p:nvSpPr>
        <p:spPr>
          <a:xfrm>
            <a:off x="3067802" y="4451452"/>
            <a:ext cx="15042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chemeClr val="dk1"/>
                </a:solidFill>
                <a:latin typeface="Calibri"/>
                <a:ea typeface="Calibri"/>
                <a:cs typeface="Calibri"/>
                <a:sym typeface="Calibri"/>
              </a:rPr>
              <a:t>Sponsored by:</a:t>
            </a:r>
            <a:endParaRPr/>
          </a:p>
        </p:txBody>
      </p:sp>
      <p:sp>
        <p:nvSpPr>
          <p:cNvPr id="339" name="Google Shape;339;p65"/>
          <p:cNvSpPr txBox="1"/>
          <p:nvPr/>
        </p:nvSpPr>
        <p:spPr>
          <a:xfrm>
            <a:off x="1053800" y="3966525"/>
            <a:ext cx="6826200" cy="43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2400">
                <a:solidFill>
                  <a:srgbClr val="7F7F7F"/>
                </a:solidFill>
                <a:latin typeface="Calibri"/>
                <a:ea typeface="Calibri"/>
                <a:cs typeface="Calibri"/>
                <a:sym typeface="Calibri"/>
              </a:rPr>
              <a:t>(Please sign-in on the counter near the back door)</a:t>
            </a:r>
            <a:endParaRPr sz="2400"/>
          </a:p>
        </p:txBody>
      </p:sp>
      <p:pic>
        <p:nvPicPr>
          <p:cNvPr id="340" name="Google Shape;340;p65"/>
          <p:cNvPicPr preferRelativeResize="0"/>
          <p:nvPr/>
        </p:nvPicPr>
        <p:blipFill rotWithShape="1">
          <a:blip r:embed="rId5">
            <a:alphaModFix/>
          </a:blip>
          <a:srcRect b="0" l="0" r="0" t="0"/>
          <a:stretch/>
        </p:blipFill>
        <p:spPr>
          <a:xfrm>
            <a:off x="89211" y="4529123"/>
            <a:ext cx="1354873" cy="446550"/>
          </a:xfrm>
          <a:prstGeom prst="rect">
            <a:avLst/>
          </a:prstGeom>
          <a:noFill/>
          <a:ln>
            <a:noFill/>
          </a:ln>
        </p:spPr>
      </p:pic>
      <p:pic>
        <p:nvPicPr>
          <p:cNvPr id="341" name="Google Shape;341;p65"/>
          <p:cNvPicPr preferRelativeResize="0"/>
          <p:nvPr/>
        </p:nvPicPr>
        <p:blipFill rotWithShape="1">
          <a:blip r:embed="rId6">
            <a:alphaModFix/>
          </a:blip>
          <a:srcRect b="17611" l="0" r="0" t="17997"/>
          <a:stretch/>
        </p:blipFill>
        <p:spPr>
          <a:xfrm>
            <a:off x="6493928" y="4463321"/>
            <a:ext cx="1270418" cy="613534"/>
          </a:xfrm>
          <a:prstGeom prst="rect">
            <a:avLst/>
          </a:prstGeom>
          <a:noFill/>
          <a:ln>
            <a:noFill/>
          </a:ln>
        </p:spPr>
      </p:pic>
      <p:pic>
        <p:nvPicPr>
          <p:cNvPr id="342" name="Google Shape;342;p65"/>
          <p:cNvPicPr preferRelativeResize="0"/>
          <p:nvPr/>
        </p:nvPicPr>
        <p:blipFill rotWithShape="1">
          <a:blip r:embed="rId7">
            <a:alphaModFix/>
          </a:blip>
          <a:srcRect b="0" l="0" r="0" t="0"/>
          <a:stretch/>
        </p:blipFill>
        <p:spPr>
          <a:xfrm>
            <a:off x="7880006" y="4451448"/>
            <a:ext cx="696262" cy="609603"/>
          </a:xfrm>
          <a:prstGeom prst="rect">
            <a:avLst/>
          </a:prstGeom>
          <a:noFill/>
          <a:ln>
            <a:noFill/>
          </a:ln>
        </p:spPr>
      </p:pic>
      <p:sp>
        <p:nvSpPr>
          <p:cNvPr id="343" name="Google Shape;343;p65"/>
          <p:cNvSpPr txBox="1"/>
          <p:nvPr/>
        </p:nvSpPr>
        <p:spPr>
          <a:xfrm>
            <a:off x="1444075" y="3315975"/>
            <a:ext cx="6482700" cy="3000000"/>
          </a:xfrm>
          <a:prstGeom prst="rect">
            <a:avLst/>
          </a:prstGeom>
          <a:noFill/>
          <a:ln>
            <a:noFill/>
          </a:ln>
        </p:spPr>
        <p:txBody>
          <a:bodyPr anchorCtr="0" anchor="t" bIns="91425" lIns="91425" spcFirstLastPara="1" rIns="91425" wrap="square" tIns="91425">
            <a:noAutofit/>
          </a:bodyPr>
          <a:lstStyle/>
          <a:p>
            <a:pPr indent="0" lvl="0" marL="0" rtl="0" algn="ctr">
              <a:spcBef>
                <a:spcPts val="560"/>
              </a:spcBef>
              <a:spcAft>
                <a:spcPts val="0"/>
              </a:spcAft>
              <a:buNone/>
            </a:pPr>
            <a:r>
              <a:rPr lang="en" sz="3000">
                <a:solidFill>
                  <a:srgbClr val="888888"/>
                </a:solidFill>
                <a:latin typeface="Calibri"/>
                <a:ea typeface="Calibri"/>
                <a:cs typeface="Calibri"/>
                <a:sym typeface="Calibri"/>
              </a:rPr>
              <a:t>Slides by Sammy Klasfeld</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74"/>
          <p:cNvSpPr txBox="1"/>
          <p:nvPr>
            <p:ph type="title"/>
          </p:nvPr>
        </p:nvSpPr>
        <p:spPr>
          <a:xfrm>
            <a:off x="628650" y="273844"/>
            <a:ext cx="7886700" cy="9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4800"/>
              <a:t>What we need for today’s class</a:t>
            </a:r>
            <a:endParaRPr sz="4800"/>
          </a:p>
        </p:txBody>
      </p:sp>
      <p:sp>
        <p:nvSpPr>
          <p:cNvPr id="443" name="Google Shape;443;p74"/>
          <p:cNvSpPr txBox="1"/>
          <p:nvPr>
            <p:ph idx="1" type="body"/>
          </p:nvPr>
        </p:nvSpPr>
        <p:spPr>
          <a:xfrm>
            <a:off x="628650" y="1369219"/>
            <a:ext cx="7886700" cy="32634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 sz="3000"/>
              <a:t>Pandas and NumPy installed</a:t>
            </a:r>
            <a:endParaRPr sz="3000"/>
          </a:p>
        </p:txBody>
      </p:sp>
      <p:pic>
        <p:nvPicPr>
          <p:cNvPr id="444" name="Google Shape;444;p74"/>
          <p:cNvPicPr preferRelativeResize="0"/>
          <p:nvPr/>
        </p:nvPicPr>
        <p:blipFill rotWithShape="1">
          <a:blip r:embed="rId3">
            <a:alphaModFix/>
          </a:blip>
          <a:srcRect b="0" l="0" r="53585" t="0"/>
          <a:stretch/>
        </p:blipFill>
        <p:spPr>
          <a:xfrm>
            <a:off x="5799506" y="1731875"/>
            <a:ext cx="2942067" cy="3263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1000"/>
                                        <p:tgtEl>
                                          <p:spTgt spid="44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64"/>
          <p:cNvSpPr txBox="1"/>
          <p:nvPr>
            <p:ph type="title"/>
          </p:nvPr>
        </p:nvSpPr>
        <p:spPr>
          <a:xfrm>
            <a:off x="826952" y="-2852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WHAT JOIN DID WE USE?</a:t>
            </a:r>
            <a:endParaRPr sz="3000"/>
          </a:p>
        </p:txBody>
      </p:sp>
      <p:graphicFrame>
        <p:nvGraphicFramePr>
          <p:cNvPr id="1254" name="Google Shape;1254;p164"/>
          <p:cNvGraphicFramePr/>
          <p:nvPr/>
        </p:nvGraphicFramePr>
        <p:xfrm>
          <a:off x="171950" y="791900"/>
          <a:ext cx="3000000" cy="3000000"/>
        </p:xfrm>
        <a:graphic>
          <a:graphicData uri="http://schemas.openxmlformats.org/drawingml/2006/table">
            <a:tbl>
              <a:tblPr>
                <a:noFill/>
                <a:tableStyleId>{063EE096-FD07-4DDC-A7AF-DDADD6A84411}</a:tableStyleId>
              </a:tblPr>
              <a:tblGrid>
                <a:gridCol w="382850"/>
                <a:gridCol w="1005275"/>
                <a:gridCol w="1176300"/>
                <a:gridCol w="10715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Alex</a:t>
                      </a:r>
                      <a:endParaRPr/>
                    </a:p>
                  </a:txBody>
                  <a:tcPr marT="91425" marB="91425" marR="91425" marL="91425"/>
                </a:tc>
                <a:tc>
                  <a:txBody>
                    <a:bodyPr/>
                    <a:lstStyle/>
                    <a:p>
                      <a:pPr indent="0" lvl="0" marL="0" rtl="0" algn="l">
                        <a:spcBef>
                          <a:spcPts val="0"/>
                        </a:spcBef>
                        <a:spcAft>
                          <a:spcPts val="0"/>
                        </a:spcAft>
                        <a:buNone/>
                      </a:pPr>
                      <a:r>
                        <a:rPr lang="en"/>
                        <a:t>Anderson</a:t>
                      </a:r>
                      <a:endParaRPr/>
                    </a:p>
                  </a:txBody>
                  <a:tcPr marT="91425" marB="91425" marR="91425" marL="91425"/>
                </a:tc>
              </a:tr>
              <a:tr h="3962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222</a:t>
                      </a:r>
                      <a:endParaRPr/>
                    </a:p>
                  </a:txBody>
                  <a:tcPr marT="91425" marB="91425" marR="91425" marL="91425"/>
                </a:tc>
                <a:tc>
                  <a:txBody>
                    <a:bodyPr/>
                    <a:lstStyle/>
                    <a:p>
                      <a:pPr indent="0" lvl="0" marL="0" rtl="0" algn="l">
                        <a:spcBef>
                          <a:spcPts val="0"/>
                        </a:spcBef>
                        <a:spcAft>
                          <a:spcPts val="0"/>
                        </a:spcAft>
                        <a:buNone/>
                      </a:pPr>
                      <a:r>
                        <a:rPr lang="en"/>
                        <a:t>Amy</a:t>
                      </a:r>
                      <a:endParaRPr/>
                    </a:p>
                  </a:txBody>
                  <a:tcPr marT="91425" marB="91425" marR="91425" marL="91425"/>
                </a:tc>
                <a:tc>
                  <a:txBody>
                    <a:bodyPr/>
                    <a:lstStyle/>
                    <a:p>
                      <a:pPr indent="0" lvl="0" marL="0" rtl="0" algn="l">
                        <a:spcBef>
                          <a:spcPts val="0"/>
                        </a:spcBef>
                        <a:spcAft>
                          <a:spcPts val="0"/>
                        </a:spcAft>
                        <a:buNone/>
                      </a:pPr>
                      <a:r>
                        <a:rPr lang="en"/>
                        <a:t>Brown</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r>
            </a:tbl>
          </a:graphicData>
        </a:graphic>
      </p:graphicFrame>
      <p:graphicFrame>
        <p:nvGraphicFramePr>
          <p:cNvPr id="1255" name="Google Shape;1255;p164"/>
          <p:cNvGraphicFramePr/>
          <p:nvPr/>
        </p:nvGraphicFramePr>
        <p:xfrm>
          <a:off x="6285000" y="726775"/>
          <a:ext cx="3000000" cy="3000000"/>
        </p:xfrm>
        <a:graphic>
          <a:graphicData uri="http://schemas.openxmlformats.org/drawingml/2006/table">
            <a:tbl>
              <a:tblPr>
                <a:noFill/>
                <a:tableStyleId>{063EE096-FD07-4DDC-A7AF-DDADD6A84411}</a:tableStyleId>
              </a:tblPr>
              <a:tblGrid>
                <a:gridCol w="382850"/>
                <a:gridCol w="1005275"/>
                <a:gridCol w="1320400"/>
              </a:tblGrid>
              <a:tr h="318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15575">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Calculus</a:t>
                      </a:r>
                      <a:endParaRPr/>
                    </a:p>
                  </a:txBody>
                  <a:tcPr marT="91425" marB="91425" marR="91425" marL="91425"/>
                </a:tc>
              </a:tr>
              <a:tr h="3155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Chemistry</a:t>
                      </a:r>
                      <a:endParaRPr/>
                    </a:p>
                  </a:txBody>
                  <a:tcPr marT="91425" marB="91425" marR="91425" marL="91425"/>
                </a:tc>
              </a:tr>
              <a:tr h="31557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222</a:t>
                      </a:r>
                      <a:endParaRPr/>
                    </a:p>
                  </a:txBody>
                  <a:tcPr marT="91425" marB="91425" marR="91425" marL="91425"/>
                </a:tc>
                <a:tc>
                  <a:txBody>
                    <a:bodyPr/>
                    <a:lstStyle/>
                    <a:p>
                      <a:pPr indent="0" lvl="0" marL="0" rtl="0" algn="l">
                        <a:spcBef>
                          <a:spcPts val="0"/>
                        </a:spcBef>
                        <a:spcAft>
                          <a:spcPts val="0"/>
                        </a:spcAft>
                        <a:buNone/>
                      </a:pPr>
                      <a:r>
                        <a:rPr lang="en"/>
                        <a:t>Biology</a:t>
                      </a:r>
                      <a:endParaRPr/>
                    </a:p>
                  </a:txBody>
                  <a:tcPr marT="91425" marB="91425" marR="91425" marL="91425"/>
                </a:tc>
              </a:tr>
              <a:tr h="31557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444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256" name="Google Shape;1256;p164"/>
          <p:cNvSpPr txBox="1"/>
          <p:nvPr/>
        </p:nvSpPr>
        <p:spPr>
          <a:xfrm>
            <a:off x="1263475" y="368550"/>
            <a:ext cx="1572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student_df</a:t>
            </a:r>
            <a:endParaRPr sz="1800"/>
          </a:p>
        </p:txBody>
      </p:sp>
      <p:sp>
        <p:nvSpPr>
          <p:cNvPr id="1257" name="Google Shape;1257;p164"/>
          <p:cNvSpPr txBox="1"/>
          <p:nvPr/>
        </p:nvSpPr>
        <p:spPr>
          <a:xfrm>
            <a:off x="7055355" y="276850"/>
            <a:ext cx="14976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course_df</a:t>
            </a:r>
            <a:endParaRPr sz="1800"/>
          </a:p>
        </p:txBody>
      </p:sp>
      <p:graphicFrame>
        <p:nvGraphicFramePr>
          <p:cNvPr id="1258" name="Google Shape;1258;p164"/>
          <p:cNvGraphicFramePr/>
          <p:nvPr/>
        </p:nvGraphicFramePr>
        <p:xfrm>
          <a:off x="237713" y="2693175"/>
          <a:ext cx="3000000" cy="3000000"/>
        </p:xfrm>
        <a:graphic>
          <a:graphicData uri="http://schemas.openxmlformats.org/drawingml/2006/table">
            <a:tbl>
              <a:tblPr>
                <a:noFill/>
                <a:tableStyleId>{063EE096-FD07-4DDC-A7AF-DDADD6A84411}</a:tableStyleId>
              </a:tblPr>
              <a:tblGrid>
                <a:gridCol w="382850"/>
                <a:gridCol w="1003225"/>
                <a:gridCol w="1034975"/>
                <a:gridCol w="1149125"/>
                <a:gridCol w="562500"/>
                <a:gridCol w="1444650"/>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Calculus</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Chemistry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Amy</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Brown</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Biology</a:t>
                      </a:r>
                      <a:endParaRPr/>
                    </a:p>
                  </a:txBody>
                  <a:tcPr marT="91425" marB="91425" marR="91425" marL="91425">
                    <a:lnT cap="flat" cmpd="sng" w="9525">
                      <a:solidFill>
                        <a:srgbClr val="9E9E9E"/>
                      </a:solidFill>
                      <a:prstDash val="solid"/>
                      <a:round/>
                      <a:headEnd len="sm" w="sm" type="none"/>
                      <a:tailEnd len="sm" w="sm" type="none"/>
                    </a:lnT>
                  </a:tcPr>
                </a:tc>
              </a:tr>
              <a:tr h="3962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r>
            </a:tbl>
          </a:graphicData>
        </a:graphic>
      </p:graphicFrame>
      <p:sp>
        <p:nvSpPr>
          <p:cNvPr id="1259" name="Google Shape;1259;p164"/>
          <p:cNvSpPr txBox="1"/>
          <p:nvPr/>
        </p:nvSpPr>
        <p:spPr>
          <a:xfrm>
            <a:off x="2082875" y="2300175"/>
            <a:ext cx="1887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AFTER MERGE</a:t>
            </a:r>
            <a:endParaRPr b="1" sz="1800">
              <a:latin typeface="Helvetica Neue"/>
              <a:ea typeface="Helvetica Neue"/>
              <a:cs typeface="Helvetica Neue"/>
              <a:sym typeface="Helvetica Neue"/>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3" name="Shape 1263"/>
        <p:cNvGrpSpPr/>
        <p:nvPr/>
      </p:nvGrpSpPr>
      <p:grpSpPr>
        <a:xfrm>
          <a:off x="0" y="0"/>
          <a:ext cx="0" cy="0"/>
          <a:chOff x="0" y="0"/>
          <a:chExt cx="0" cy="0"/>
        </a:xfrm>
      </p:grpSpPr>
      <p:sp>
        <p:nvSpPr>
          <p:cNvPr id="1264" name="Google Shape;1264;p165"/>
          <p:cNvSpPr txBox="1"/>
          <p:nvPr>
            <p:ph type="title"/>
          </p:nvPr>
        </p:nvSpPr>
        <p:spPr>
          <a:xfrm>
            <a:off x="826952" y="-2852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WHAT JOIN DID WE USE?</a:t>
            </a:r>
            <a:endParaRPr sz="3000"/>
          </a:p>
        </p:txBody>
      </p:sp>
      <p:graphicFrame>
        <p:nvGraphicFramePr>
          <p:cNvPr id="1265" name="Google Shape;1265;p165"/>
          <p:cNvGraphicFramePr/>
          <p:nvPr/>
        </p:nvGraphicFramePr>
        <p:xfrm>
          <a:off x="171950" y="791900"/>
          <a:ext cx="3000000" cy="3000000"/>
        </p:xfrm>
        <a:graphic>
          <a:graphicData uri="http://schemas.openxmlformats.org/drawingml/2006/table">
            <a:tbl>
              <a:tblPr>
                <a:noFill/>
                <a:tableStyleId>{063EE096-FD07-4DDC-A7AF-DDADD6A84411}</a:tableStyleId>
              </a:tblPr>
              <a:tblGrid>
                <a:gridCol w="382850"/>
                <a:gridCol w="1005275"/>
                <a:gridCol w="1176300"/>
                <a:gridCol w="10715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Alex</a:t>
                      </a:r>
                      <a:endParaRPr/>
                    </a:p>
                  </a:txBody>
                  <a:tcPr marT="91425" marB="91425" marR="91425" marL="91425"/>
                </a:tc>
                <a:tc>
                  <a:txBody>
                    <a:bodyPr/>
                    <a:lstStyle/>
                    <a:p>
                      <a:pPr indent="0" lvl="0" marL="0" rtl="0" algn="l">
                        <a:spcBef>
                          <a:spcPts val="0"/>
                        </a:spcBef>
                        <a:spcAft>
                          <a:spcPts val="0"/>
                        </a:spcAft>
                        <a:buNone/>
                      </a:pPr>
                      <a:r>
                        <a:rPr lang="en"/>
                        <a:t>Anderson</a:t>
                      </a:r>
                      <a:endParaRPr/>
                    </a:p>
                  </a:txBody>
                  <a:tcPr marT="91425" marB="91425" marR="91425" marL="91425"/>
                </a:tc>
              </a:tr>
              <a:tr h="3962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222</a:t>
                      </a:r>
                      <a:endParaRPr/>
                    </a:p>
                  </a:txBody>
                  <a:tcPr marT="91425" marB="91425" marR="91425" marL="91425"/>
                </a:tc>
                <a:tc>
                  <a:txBody>
                    <a:bodyPr/>
                    <a:lstStyle/>
                    <a:p>
                      <a:pPr indent="0" lvl="0" marL="0" rtl="0" algn="l">
                        <a:spcBef>
                          <a:spcPts val="0"/>
                        </a:spcBef>
                        <a:spcAft>
                          <a:spcPts val="0"/>
                        </a:spcAft>
                        <a:buNone/>
                      </a:pPr>
                      <a:r>
                        <a:rPr lang="en"/>
                        <a:t>Amy</a:t>
                      </a:r>
                      <a:endParaRPr/>
                    </a:p>
                  </a:txBody>
                  <a:tcPr marT="91425" marB="91425" marR="91425" marL="91425"/>
                </a:tc>
                <a:tc>
                  <a:txBody>
                    <a:bodyPr/>
                    <a:lstStyle/>
                    <a:p>
                      <a:pPr indent="0" lvl="0" marL="0" rtl="0" algn="l">
                        <a:spcBef>
                          <a:spcPts val="0"/>
                        </a:spcBef>
                        <a:spcAft>
                          <a:spcPts val="0"/>
                        </a:spcAft>
                        <a:buNone/>
                      </a:pPr>
                      <a:r>
                        <a:rPr lang="en"/>
                        <a:t>Brown</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r>
            </a:tbl>
          </a:graphicData>
        </a:graphic>
      </p:graphicFrame>
      <p:graphicFrame>
        <p:nvGraphicFramePr>
          <p:cNvPr id="1266" name="Google Shape;1266;p165"/>
          <p:cNvGraphicFramePr/>
          <p:nvPr/>
        </p:nvGraphicFramePr>
        <p:xfrm>
          <a:off x="6285000" y="726775"/>
          <a:ext cx="3000000" cy="3000000"/>
        </p:xfrm>
        <a:graphic>
          <a:graphicData uri="http://schemas.openxmlformats.org/drawingml/2006/table">
            <a:tbl>
              <a:tblPr>
                <a:noFill/>
                <a:tableStyleId>{063EE096-FD07-4DDC-A7AF-DDADD6A84411}</a:tableStyleId>
              </a:tblPr>
              <a:tblGrid>
                <a:gridCol w="382850"/>
                <a:gridCol w="1005275"/>
                <a:gridCol w="1320400"/>
              </a:tblGrid>
              <a:tr h="318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15575">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Calculus</a:t>
                      </a:r>
                      <a:endParaRPr/>
                    </a:p>
                  </a:txBody>
                  <a:tcPr marT="91425" marB="91425" marR="91425" marL="91425"/>
                </a:tc>
              </a:tr>
              <a:tr h="3155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Chemistry</a:t>
                      </a:r>
                      <a:endParaRPr/>
                    </a:p>
                  </a:txBody>
                  <a:tcPr marT="91425" marB="91425" marR="91425" marL="91425"/>
                </a:tc>
              </a:tr>
              <a:tr h="31557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222</a:t>
                      </a:r>
                      <a:endParaRPr/>
                    </a:p>
                  </a:txBody>
                  <a:tcPr marT="91425" marB="91425" marR="91425" marL="91425"/>
                </a:tc>
                <a:tc>
                  <a:txBody>
                    <a:bodyPr/>
                    <a:lstStyle/>
                    <a:p>
                      <a:pPr indent="0" lvl="0" marL="0" rtl="0" algn="l">
                        <a:spcBef>
                          <a:spcPts val="0"/>
                        </a:spcBef>
                        <a:spcAft>
                          <a:spcPts val="0"/>
                        </a:spcAft>
                        <a:buNone/>
                      </a:pPr>
                      <a:r>
                        <a:rPr lang="en"/>
                        <a:t>Biology</a:t>
                      </a:r>
                      <a:endParaRPr/>
                    </a:p>
                  </a:txBody>
                  <a:tcPr marT="91425" marB="91425" marR="91425" marL="91425"/>
                </a:tc>
              </a:tr>
              <a:tr h="31557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444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267" name="Google Shape;1267;p165"/>
          <p:cNvSpPr txBox="1"/>
          <p:nvPr/>
        </p:nvSpPr>
        <p:spPr>
          <a:xfrm>
            <a:off x="1263475" y="368550"/>
            <a:ext cx="1572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student_df</a:t>
            </a:r>
            <a:endParaRPr sz="1800"/>
          </a:p>
        </p:txBody>
      </p:sp>
      <p:sp>
        <p:nvSpPr>
          <p:cNvPr id="1268" name="Google Shape;1268;p165"/>
          <p:cNvSpPr txBox="1"/>
          <p:nvPr/>
        </p:nvSpPr>
        <p:spPr>
          <a:xfrm>
            <a:off x="7055355" y="276850"/>
            <a:ext cx="14976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course_df</a:t>
            </a:r>
            <a:endParaRPr sz="1800"/>
          </a:p>
        </p:txBody>
      </p:sp>
      <p:graphicFrame>
        <p:nvGraphicFramePr>
          <p:cNvPr id="1269" name="Google Shape;1269;p165"/>
          <p:cNvGraphicFramePr/>
          <p:nvPr/>
        </p:nvGraphicFramePr>
        <p:xfrm>
          <a:off x="237713" y="2693175"/>
          <a:ext cx="3000000" cy="3000000"/>
        </p:xfrm>
        <a:graphic>
          <a:graphicData uri="http://schemas.openxmlformats.org/drawingml/2006/table">
            <a:tbl>
              <a:tblPr>
                <a:noFill/>
                <a:tableStyleId>{063EE096-FD07-4DDC-A7AF-DDADD6A84411}</a:tableStyleId>
              </a:tblPr>
              <a:tblGrid>
                <a:gridCol w="382850"/>
                <a:gridCol w="1003225"/>
                <a:gridCol w="1034975"/>
                <a:gridCol w="1149125"/>
                <a:gridCol w="562500"/>
                <a:gridCol w="1444650"/>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Calculus</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Chemistry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Amy</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Brown</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Biology</a:t>
                      </a:r>
                      <a:endParaRPr/>
                    </a:p>
                  </a:txBody>
                  <a:tcPr marT="91425" marB="91425" marR="91425" marL="91425">
                    <a:lnT cap="flat" cmpd="sng" w="9525">
                      <a:solidFill>
                        <a:srgbClr val="9E9E9E"/>
                      </a:solidFill>
                      <a:prstDash val="solid"/>
                      <a:round/>
                      <a:headEnd len="sm" w="sm" type="none"/>
                      <a:tailEnd len="sm" w="sm" type="none"/>
                    </a:lnT>
                  </a:tcPr>
                </a:tc>
              </a:tr>
              <a:tr h="3962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r>
            </a:tbl>
          </a:graphicData>
        </a:graphic>
      </p:graphicFrame>
      <p:sp>
        <p:nvSpPr>
          <p:cNvPr id="1270" name="Google Shape;1270;p165"/>
          <p:cNvSpPr txBox="1"/>
          <p:nvPr/>
        </p:nvSpPr>
        <p:spPr>
          <a:xfrm>
            <a:off x="2082875" y="2300175"/>
            <a:ext cx="1887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AFTER MERGE</a:t>
            </a:r>
            <a:endParaRPr b="1" sz="1800">
              <a:latin typeface="Helvetica Neue"/>
              <a:ea typeface="Helvetica Neue"/>
              <a:cs typeface="Helvetica Neue"/>
              <a:sym typeface="Helvetica Neue"/>
            </a:endParaRPr>
          </a:p>
        </p:txBody>
      </p:sp>
      <p:sp>
        <p:nvSpPr>
          <p:cNvPr id="1271" name="Google Shape;1271;p165"/>
          <p:cNvSpPr txBox="1"/>
          <p:nvPr/>
        </p:nvSpPr>
        <p:spPr>
          <a:xfrm>
            <a:off x="5939800" y="2749500"/>
            <a:ext cx="3728700" cy="23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Helvetica Neue"/>
                <a:ea typeface="Helvetica Neue"/>
                <a:cs typeface="Helvetica Neue"/>
                <a:sym typeface="Helvetica Neue"/>
              </a:rPr>
              <a:t>LEFT</a:t>
            </a:r>
            <a:r>
              <a:rPr b="1" lang="en" sz="1800">
                <a:solidFill>
                  <a:srgbClr val="FF0000"/>
                </a:solidFill>
                <a:latin typeface="Helvetica Neue"/>
                <a:ea typeface="Helvetica Neue"/>
                <a:cs typeface="Helvetica Neue"/>
                <a:sym typeface="Helvetica Neue"/>
              </a:rPr>
              <a:t> JOIN!</a:t>
            </a:r>
            <a:endParaRPr b="1" sz="18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student_df.merge(</a:t>
            </a:r>
            <a:endParaRPr sz="1600">
              <a:solidFill>
                <a:srgbClr val="FF0000"/>
              </a:solidFill>
              <a:latin typeface="Courier New"/>
              <a:ea typeface="Courier New"/>
              <a:cs typeface="Courier New"/>
              <a:sym typeface="Courier New"/>
            </a:endParaRPr>
          </a:p>
          <a:p>
            <a:pPr indent="457200" lvl="0" marL="0" rtl="0" algn="l">
              <a:spcBef>
                <a:spcPts val="0"/>
              </a:spcBef>
              <a:spcAft>
                <a:spcPts val="0"/>
              </a:spcAft>
              <a:buNone/>
            </a:pPr>
            <a:r>
              <a:rPr lang="en" sz="1600">
                <a:solidFill>
                  <a:srgbClr val="FF0000"/>
                </a:solidFill>
                <a:latin typeface="Courier New"/>
                <a:ea typeface="Courier New"/>
                <a:cs typeface="Courier New"/>
                <a:sym typeface="Courier New"/>
              </a:rPr>
              <a:t>course_df,</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	left_on='student_id',</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	right_on='sid',</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	how='left')</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66"/>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l">
              <a:lnSpc>
                <a:spcPct val="90000"/>
              </a:lnSpc>
              <a:spcBef>
                <a:spcPts val="750"/>
              </a:spcBef>
              <a:spcAft>
                <a:spcPts val="0"/>
              </a:spcAft>
              <a:buNone/>
            </a:pPr>
            <a:r>
              <a:rPr lang="en" sz="4400">
                <a:solidFill>
                  <a:schemeClr val="dk1"/>
                </a:solidFill>
                <a:latin typeface="Calibri"/>
                <a:ea typeface="Calibri"/>
                <a:cs typeface="Calibri"/>
                <a:sym typeface="Calibri"/>
              </a:rPr>
              <a:t>7</a:t>
            </a:r>
            <a:r>
              <a:rPr lang="en" sz="4400">
                <a:solidFill>
                  <a:schemeClr val="dk1"/>
                </a:solidFill>
                <a:latin typeface="Calibri"/>
                <a:ea typeface="Calibri"/>
                <a:cs typeface="Calibri"/>
                <a:sym typeface="Calibri"/>
              </a:rPr>
              <a:t>. Grouping pandas dataframes</a:t>
            </a:r>
            <a:endParaRPr sz="44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67"/>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rtl="0" algn="ctr">
              <a:lnSpc>
                <a:spcPct val="100000"/>
              </a:lnSpc>
              <a:spcBef>
                <a:spcPts val="0"/>
              </a:spcBef>
              <a:spcAft>
                <a:spcPts val="0"/>
              </a:spcAft>
              <a:buClr>
                <a:srgbClr val="000000"/>
              </a:buClr>
              <a:buSzPts val="5200"/>
              <a:buFont typeface="Helvetica Neue"/>
              <a:buNone/>
            </a:pPr>
            <a:r>
              <a:rPr lang="en" sz="3600"/>
              <a:t>What is grouping?</a:t>
            </a:r>
            <a:endParaRPr sz="3600"/>
          </a:p>
        </p:txBody>
      </p:sp>
      <p:sp>
        <p:nvSpPr>
          <p:cNvPr id="1282" name="Google Shape;1282;p167"/>
          <p:cNvSpPr txBox="1"/>
          <p:nvPr>
            <p:ph idx="1" type="body"/>
          </p:nvPr>
        </p:nvSpPr>
        <p:spPr>
          <a:xfrm>
            <a:off x="747902" y="914242"/>
            <a:ext cx="7804500" cy="3315000"/>
          </a:xfrm>
          <a:prstGeom prst="rect">
            <a:avLst/>
          </a:prstGeom>
          <a:noFill/>
          <a:ln>
            <a:noFill/>
          </a:ln>
        </p:spPr>
        <p:txBody>
          <a:bodyPr anchorCtr="0" anchor="t" bIns="32750" lIns="32750" spcFirstLastPara="1" rIns="32750" wrap="square" tIns="32750">
            <a:noAutofit/>
          </a:bodyPr>
          <a:lstStyle/>
          <a:p>
            <a:pPr indent="-336550" lvl="0" marL="457200" rtl="0" algn="l">
              <a:lnSpc>
                <a:spcPct val="100000"/>
              </a:lnSpc>
              <a:spcBef>
                <a:spcPts val="2700"/>
              </a:spcBef>
              <a:spcAft>
                <a:spcPts val="0"/>
              </a:spcAft>
              <a:buSzPts val="1700"/>
              <a:buChar char="•"/>
            </a:pPr>
            <a:r>
              <a:rPr lang="en"/>
              <a:t>Grouping means to split a data frame into groups based on some criteria.</a:t>
            </a:r>
            <a:endParaRPr/>
          </a:p>
          <a:p>
            <a:pPr indent="-336550" lvl="0" marL="457200" rtl="0" algn="l">
              <a:lnSpc>
                <a:spcPct val="100000"/>
              </a:lnSpc>
              <a:spcBef>
                <a:spcPts val="0"/>
              </a:spcBef>
              <a:spcAft>
                <a:spcPts val="0"/>
              </a:spcAft>
              <a:buSzPts val="1700"/>
              <a:buChar char="•"/>
            </a:pPr>
            <a:r>
              <a:rPr lang="en"/>
              <a:t>For example, if I have a list of ChIP-seq peaks that I annotated to genes. I may want to group the peaks on the genes they are annotated to.</a:t>
            </a:r>
            <a:endParaRPr/>
          </a:p>
        </p:txBody>
      </p:sp>
      <p:graphicFrame>
        <p:nvGraphicFramePr>
          <p:cNvPr id="1283" name="Google Shape;1283;p167"/>
          <p:cNvGraphicFramePr/>
          <p:nvPr/>
        </p:nvGraphicFramePr>
        <p:xfrm>
          <a:off x="2990375" y="2992525"/>
          <a:ext cx="3000000" cy="3000000"/>
        </p:xfrm>
        <a:graphic>
          <a:graphicData uri="http://schemas.openxmlformats.org/drawingml/2006/table">
            <a:tbl>
              <a:tblPr>
                <a:noFill/>
                <a:tableStyleId>{063EE096-FD07-4DDC-A7AF-DDADD6A84411}</a:tableStyleId>
              </a:tblPr>
              <a:tblGrid>
                <a:gridCol w="382850"/>
                <a:gridCol w="1198775"/>
                <a:gridCol w="1303100"/>
              </a:tblGrid>
              <a:tr h="257050">
                <a:tc>
                  <a:txBody>
                    <a:bodyPr/>
                    <a:lstStyle/>
                    <a:p>
                      <a:pPr indent="0" lvl="0" marL="0" rtl="0" algn="l">
                        <a:spcBef>
                          <a:spcPts val="0"/>
                        </a:spcBef>
                        <a:spcAft>
                          <a:spcPts val="0"/>
                        </a:spcAft>
                        <a:buNone/>
                      </a:pPr>
                      <a:r>
                        <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peak_name</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gene_name</a:t>
                      </a:r>
                      <a:endParaRPr b="1"/>
                    </a:p>
                  </a:txBody>
                  <a:tcPr marT="91425" marB="91425" marR="91425" marL="91425">
                    <a:lnB cap="flat" cmpd="sng" w="9525">
                      <a:solidFill>
                        <a:srgbClr val="9E9E9E"/>
                      </a:solidFill>
                      <a:prstDash val="solid"/>
                      <a:round/>
                      <a:headEnd len="sm" w="sm" type="none"/>
                      <a:tailEnd len="sm" w="sm" type="none"/>
                    </a:lnB>
                  </a:tcPr>
                </a:tc>
              </a:tr>
              <a:tr h="257050">
                <a:tc>
                  <a:txBody>
                    <a:bodyPr/>
                    <a:lstStyle/>
                    <a:p>
                      <a:pPr indent="0" lvl="0" marL="0" rtl="0" algn="l">
                        <a:spcBef>
                          <a:spcPts val="0"/>
                        </a:spcBef>
                        <a:spcAft>
                          <a:spcPts val="0"/>
                        </a:spcAft>
                        <a:buNone/>
                      </a:pPr>
                      <a:r>
                        <a:rPr b="1" lang="en"/>
                        <a:t>0</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7050">
                <a:tc>
                  <a:txBody>
                    <a:bodyPr/>
                    <a:lstStyle/>
                    <a:p>
                      <a:pPr indent="0" lvl="0" marL="0" rtl="0" algn="l">
                        <a:spcBef>
                          <a:spcPts val="0"/>
                        </a:spcBef>
                        <a:spcAft>
                          <a:spcPts val="0"/>
                        </a:spcAft>
                        <a:buNone/>
                      </a:pPr>
                      <a:r>
                        <a:rPr b="1" lang="en"/>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7050">
                <a:tc>
                  <a:txBody>
                    <a:bodyPr/>
                    <a:lstStyle/>
                    <a:p>
                      <a:pPr indent="0" lvl="0" marL="0" rtl="0" algn="l">
                        <a:spcBef>
                          <a:spcPts val="0"/>
                        </a:spcBef>
                        <a:spcAft>
                          <a:spcPts val="0"/>
                        </a:spcAft>
                        <a:buNone/>
                      </a:pPr>
                      <a:r>
                        <a:rPr b="1" lang="en"/>
                        <a:t>2</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7050">
                <a:tc>
                  <a:txBody>
                    <a:bodyPr/>
                    <a:lstStyle/>
                    <a:p>
                      <a:pPr indent="0" lvl="0" marL="0" rtl="0" algn="l">
                        <a:spcBef>
                          <a:spcPts val="0"/>
                        </a:spcBef>
                        <a:spcAft>
                          <a:spcPts val="0"/>
                        </a:spcAft>
                        <a:buNone/>
                      </a:pPr>
                      <a:r>
                        <a:rPr b="1" lang="en"/>
                        <a:t>3</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168"/>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rtl="0" algn="ctr">
              <a:lnSpc>
                <a:spcPct val="100000"/>
              </a:lnSpc>
              <a:spcBef>
                <a:spcPts val="0"/>
              </a:spcBef>
              <a:spcAft>
                <a:spcPts val="0"/>
              </a:spcAft>
              <a:buClr>
                <a:srgbClr val="000000"/>
              </a:buClr>
              <a:buSzPts val="5200"/>
              <a:buFont typeface="Helvetica Neue"/>
              <a:buNone/>
            </a:pPr>
            <a:r>
              <a:rPr lang="en" sz="3600"/>
              <a:t>dataframe.groupby() function</a:t>
            </a:r>
            <a:endParaRPr sz="3600"/>
          </a:p>
        </p:txBody>
      </p:sp>
      <p:sp>
        <p:nvSpPr>
          <p:cNvPr id="1289" name="Google Shape;1289;p168"/>
          <p:cNvSpPr txBox="1"/>
          <p:nvPr>
            <p:ph idx="1" type="body"/>
          </p:nvPr>
        </p:nvSpPr>
        <p:spPr>
          <a:xfrm>
            <a:off x="390625" y="1942194"/>
            <a:ext cx="7804500" cy="804000"/>
          </a:xfrm>
          <a:prstGeom prst="rect">
            <a:avLst/>
          </a:prstGeom>
          <a:noFill/>
          <a:ln>
            <a:noFill/>
          </a:ln>
        </p:spPr>
        <p:txBody>
          <a:bodyPr anchorCtr="0" anchor="t" bIns="32750" lIns="32750" spcFirstLastPara="1" rIns="32750" wrap="square" tIns="32750">
            <a:noAutofit/>
          </a:bodyPr>
          <a:lstStyle/>
          <a:p>
            <a:pPr indent="0" lvl="0" marL="457200" rtl="0" algn="ctr">
              <a:lnSpc>
                <a:spcPct val="100000"/>
              </a:lnSpc>
              <a:spcBef>
                <a:spcPts val="2700"/>
              </a:spcBef>
              <a:spcAft>
                <a:spcPts val="0"/>
              </a:spcAft>
              <a:buNone/>
            </a:pPr>
            <a:r>
              <a:rPr lang="en" sz="3000">
                <a:latin typeface="Courier New"/>
                <a:ea typeface="Courier New"/>
                <a:cs typeface="Courier New"/>
                <a:sym typeface="Courier New"/>
              </a:rPr>
              <a:t>gk = df.groupby(‘col1’)</a:t>
            </a:r>
            <a:endParaRPr sz="3000">
              <a:latin typeface="Courier New"/>
              <a:ea typeface="Courier New"/>
              <a:cs typeface="Courier New"/>
              <a:sym typeface="Courier New"/>
            </a:endParaRPr>
          </a:p>
        </p:txBody>
      </p:sp>
      <p:cxnSp>
        <p:nvCxnSpPr>
          <p:cNvPr id="1290" name="Google Shape;1290;p168"/>
          <p:cNvCxnSpPr/>
          <p:nvPr/>
        </p:nvCxnSpPr>
        <p:spPr>
          <a:xfrm flipH="1">
            <a:off x="3238150" y="1509250"/>
            <a:ext cx="11100" cy="781500"/>
          </a:xfrm>
          <a:prstGeom prst="straightConnector1">
            <a:avLst/>
          </a:prstGeom>
          <a:noFill/>
          <a:ln cap="flat" cmpd="sng" w="38100">
            <a:solidFill>
              <a:schemeClr val="dk2"/>
            </a:solidFill>
            <a:prstDash val="solid"/>
            <a:round/>
            <a:headEnd len="med" w="med" type="none"/>
            <a:tailEnd len="med" w="med" type="triangle"/>
          </a:ln>
        </p:spPr>
      </p:cxnSp>
      <p:sp>
        <p:nvSpPr>
          <p:cNvPr id="1291" name="Google Shape;1291;p168"/>
          <p:cNvSpPr txBox="1"/>
          <p:nvPr/>
        </p:nvSpPr>
        <p:spPr>
          <a:xfrm>
            <a:off x="1186750" y="1060450"/>
            <a:ext cx="43848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o</a:t>
            </a:r>
            <a:r>
              <a:rPr lang="en" sz="2400">
                <a:latin typeface="Helvetica Neue"/>
                <a:ea typeface="Helvetica Neue"/>
                <a:cs typeface="Helvetica Neue"/>
                <a:sym typeface="Helvetica Neue"/>
              </a:rPr>
              <a:t>riginal dataframe</a:t>
            </a:r>
            <a:endParaRPr sz="2400">
              <a:latin typeface="Helvetica Neue"/>
              <a:ea typeface="Helvetica Neue"/>
              <a:cs typeface="Helvetica Neue"/>
              <a:sym typeface="Helvetica Neue"/>
            </a:endParaRPr>
          </a:p>
        </p:txBody>
      </p:sp>
      <p:sp>
        <p:nvSpPr>
          <p:cNvPr id="1292" name="Google Shape;1292;p168"/>
          <p:cNvSpPr txBox="1"/>
          <p:nvPr/>
        </p:nvSpPr>
        <p:spPr>
          <a:xfrm>
            <a:off x="5444825" y="3597050"/>
            <a:ext cx="18462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column(s) to group by</a:t>
            </a:r>
            <a:endParaRPr sz="2400">
              <a:latin typeface="Helvetica Neue"/>
              <a:ea typeface="Helvetica Neue"/>
              <a:cs typeface="Helvetica Neue"/>
              <a:sym typeface="Helvetica Neue"/>
            </a:endParaRPr>
          </a:p>
        </p:txBody>
      </p:sp>
      <p:cxnSp>
        <p:nvCxnSpPr>
          <p:cNvPr id="1293" name="Google Shape;1293;p168"/>
          <p:cNvCxnSpPr/>
          <p:nvPr/>
        </p:nvCxnSpPr>
        <p:spPr>
          <a:xfrm rot="10800000">
            <a:off x="6293400" y="2808775"/>
            <a:ext cx="0" cy="725700"/>
          </a:xfrm>
          <a:prstGeom prst="straightConnector1">
            <a:avLst/>
          </a:prstGeom>
          <a:noFill/>
          <a:ln cap="flat" cmpd="sng" w="38100">
            <a:solidFill>
              <a:schemeClr val="dk2"/>
            </a:solidFill>
            <a:prstDash val="solid"/>
            <a:round/>
            <a:headEnd len="med" w="med" type="none"/>
            <a:tailEnd len="med" w="med" type="triangle"/>
          </a:ln>
        </p:spPr>
      </p:cxnSp>
      <p:cxnSp>
        <p:nvCxnSpPr>
          <p:cNvPr id="1294" name="Google Shape;1294;p168"/>
          <p:cNvCxnSpPr/>
          <p:nvPr/>
        </p:nvCxnSpPr>
        <p:spPr>
          <a:xfrm rot="10800000">
            <a:off x="2102675" y="2808775"/>
            <a:ext cx="0" cy="725700"/>
          </a:xfrm>
          <a:prstGeom prst="straightConnector1">
            <a:avLst/>
          </a:prstGeom>
          <a:noFill/>
          <a:ln cap="flat" cmpd="sng" w="38100">
            <a:solidFill>
              <a:schemeClr val="dk2"/>
            </a:solidFill>
            <a:prstDash val="solid"/>
            <a:round/>
            <a:headEnd len="med" w="med" type="none"/>
            <a:tailEnd len="med" w="med" type="triangle"/>
          </a:ln>
        </p:spPr>
      </p:cxnSp>
      <p:sp>
        <p:nvSpPr>
          <p:cNvPr id="1295" name="Google Shape;1295;p168"/>
          <p:cNvSpPr txBox="1"/>
          <p:nvPr/>
        </p:nvSpPr>
        <p:spPr>
          <a:xfrm>
            <a:off x="856000" y="3534475"/>
            <a:ext cx="3227700" cy="8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g</a:t>
            </a:r>
            <a:r>
              <a:rPr lang="en" sz="2400">
                <a:latin typeface="Helvetica Neue"/>
                <a:ea typeface="Helvetica Neue"/>
                <a:cs typeface="Helvetica Neue"/>
                <a:sym typeface="Helvetica Neue"/>
              </a:rPr>
              <a:t>rouped dataframe (special type of dataframe with different functions)</a:t>
            </a:r>
            <a:endParaRPr sz="2400">
              <a:latin typeface="Helvetica Neue"/>
              <a:ea typeface="Helvetica Neue"/>
              <a:cs typeface="Helvetica Neue"/>
              <a:sym typeface="Helvetica Neue"/>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
        <p:nvSpPr>
          <p:cNvPr id="1300" name="Google Shape;1300;p169"/>
          <p:cNvSpPr/>
          <p:nvPr/>
        </p:nvSpPr>
        <p:spPr>
          <a:xfrm>
            <a:off x="4767750" y="993450"/>
            <a:ext cx="4376100" cy="400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69"/>
          <p:cNvSpPr txBox="1"/>
          <p:nvPr>
            <p:ph type="title"/>
          </p:nvPr>
        </p:nvSpPr>
        <p:spPr>
          <a:xfrm>
            <a:off x="669752" y="-47155"/>
            <a:ext cx="7804500" cy="1138500"/>
          </a:xfrm>
          <a:prstGeom prst="rect">
            <a:avLst/>
          </a:prstGeom>
          <a:noFill/>
          <a:ln>
            <a:noFill/>
          </a:ln>
        </p:spPr>
        <p:txBody>
          <a:bodyPr anchorCtr="0" anchor="ctr" bIns="32750" lIns="32750" spcFirstLastPara="1" rIns="32750" wrap="square" tIns="32750">
            <a:noAutofit/>
          </a:bodyPr>
          <a:lstStyle/>
          <a:p>
            <a:pPr indent="0" lvl="0" marL="0" rtl="0" algn="ctr">
              <a:lnSpc>
                <a:spcPct val="100000"/>
              </a:lnSpc>
              <a:spcBef>
                <a:spcPts val="0"/>
              </a:spcBef>
              <a:spcAft>
                <a:spcPts val="0"/>
              </a:spcAft>
              <a:buClr>
                <a:srgbClr val="000000"/>
              </a:buClr>
              <a:buSzPts val="5200"/>
              <a:buFont typeface="Helvetica Neue"/>
              <a:buNone/>
            </a:pPr>
            <a:r>
              <a:rPr lang="en" sz="3600"/>
              <a:t>dataframe.groupby() function</a:t>
            </a:r>
            <a:endParaRPr sz="3600"/>
          </a:p>
        </p:txBody>
      </p:sp>
      <p:graphicFrame>
        <p:nvGraphicFramePr>
          <p:cNvPr id="1302" name="Google Shape;1302;p169"/>
          <p:cNvGraphicFramePr/>
          <p:nvPr/>
        </p:nvGraphicFramePr>
        <p:xfrm>
          <a:off x="76325" y="875175"/>
          <a:ext cx="3000000" cy="3000000"/>
        </p:xfrm>
        <a:graphic>
          <a:graphicData uri="http://schemas.openxmlformats.org/drawingml/2006/table">
            <a:tbl>
              <a:tblPr>
                <a:noFill/>
                <a:tableStyleId>{063EE096-FD07-4DDC-A7AF-DDADD6A84411}</a:tableStyleId>
              </a:tblPr>
              <a:tblGrid>
                <a:gridCol w="382850"/>
                <a:gridCol w="826925"/>
                <a:gridCol w="772400"/>
              </a:tblGrid>
              <a:tr h="592275">
                <a:tc>
                  <a:txBody>
                    <a:bodyPr/>
                    <a:lstStyle/>
                    <a:p>
                      <a:pPr indent="0" lvl="0" marL="0" rtl="0" algn="l">
                        <a:spcBef>
                          <a:spcPts val="0"/>
                        </a:spcBef>
                        <a:spcAft>
                          <a:spcPts val="0"/>
                        </a:spcAft>
                        <a:buNone/>
                      </a:pPr>
                      <a:r>
                        <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gene</a:t>
                      </a:r>
                      <a:endParaRPr b="1"/>
                    </a:p>
                  </a:txBody>
                  <a:tcPr marT="91425" marB="91425" marR="91425" marL="91425">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0</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2</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3</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4</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peak5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5</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6</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7</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8</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03" name="Google Shape;1303;p169"/>
          <p:cNvSpPr txBox="1"/>
          <p:nvPr/>
        </p:nvSpPr>
        <p:spPr>
          <a:xfrm>
            <a:off x="2205675" y="2762213"/>
            <a:ext cx="26514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df.groupby(‘gene’)</a:t>
            </a:r>
            <a:endParaRPr>
              <a:latin typeface="Courier New"/>
              <a:ea typeface="Courier New"/>
              <a:cs typeface="Courier New"/>
              <a:sym typeface="Courier New"/>
            </a:endParaRPr>
          </a:p>
        </p:txBody>
      </p:sp>
      <p:cxnSp>
        <p:nvCxnSpPr>
          <p:cNvPr id="1304" name="Google Shape;1304;p169"/>
          <p:cNvCxnSpPr/>
          <p:nvPr/>
        </p:nvCxnSpPr>
        <p:spPr>
          <a:xfrm>
            <a:off x="2234988" y="3143438"/>
            <a:ext cx="2365200" cy="15900"/>
          </a:xfrm>
          <a:prstGeom prst="straightConnector1">
            <a:avLst/>
          </a:prstGeom>
          <a:noFill/>
          <a:ln cap="flat" cmpd="sng" w="38100">
            <a:solidFill>
              <a:schemeClr val="dk2"/>
            </a:solidFill>
            <a:prstDash val="solid"/>
            <a:round/>
            <a:headEnd len="med" w="med" type="none"/>
            <a:tailEnd len="med" w="med" type="triangle"/>
          </a:ln>
        </p:spPr>
      </p:cxnSp>
      <p:graphicFrame>
        <p:nvGraphicFramePr>
          <p:cNvPr id="1305" name="Google Shape;1305;p169"/>
          <p:cNvGraphicFramePr/>
          <p:nvPr/>
        </p:nvGraphicFramePr>
        <p:xfrm>
          <a:off x="5004250" y="1294925"/>
          <a:ext cx="3000000" cy="3000000"/>
        </p:xfrm>
        <a:graphic>
          <a:graphicData uri="http://schemas.openxmlformats.org/drawingml/2006/table">
            <a:tbl>
              <a:tblPr>
                <a:noFill/>
                <a:tableStyleId>{063EE096-FD07-4DDC-A7AF-DDADD6A84411}</a:tableStyleId>
              </a:tblPr>
              <a:tblGrid>
                <a:gridCol w="382850"/>
                <a:gridCol w="826925"/>
                <a:gridCol w="772400"/>
              </a:tblGrid>
              <a:tr h="346650">
                <a:tc>
                  <a:txBody>
                    <a:bodyPr/>
                    <a:lstStyle/>
                    <a:p>
                      <a:pPr indent="0" lvl="0" marL="0" rtl="0" algn="l">
                        <a:spcBef>
                          <a:spcPts val="0"/>
                        </a:spcBef>
                        <a:spcAft>
                          <a:spcPts val="0"/>
                        </a:spcAft>
                        <a:buNone/>
                      </a:pPr>
                      <a:r>
                        <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gene</a:t>
                      </a:r>
                      <a:endParaRPr b="1"/>
                    </a:p>
                  </a:txBody>
                  <a:tcPr marT="91425" marB="91425" marR="91425" marL="91425">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0</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306" name="Google Shape;1306;p169"/>
          <p:cNvGraphicFramePr/>
          <p:nvPr/>
        </p:nvGraphicFramePr>
        <p:xfrm>
          <a:off x="5004250" y="2287100"/>
          <a:ext cx="3000000" cy="3000000"/>
        </p:xfrm>
        <a:graphic>
          <a:graphicData uri="http://schemas.openxmlformats.org/drawingml/2006/table">
            <a:tbl>
              <a:tblPr>
                <a:noFill/>
                <a:tableStyleId>{063EE096-FD07-4DDC-A7AF-DDADD6A84411}</a:tableStyleId>
              </a:tblPr>
              <a:tblGrid>
                <a:gridCol w="382850"/>
                <a:gridCol w="826925"/>
                <a:gridCol w="772400"/>
              </a:tblGrid>
              <a:tr h="385075">
                <a:tc>
                  <a:txBody>
                    <a:bodyPr/>
                    <a:lstStyle/>
                    <a:p>
                      <a:pPr indent="0" lvl="0" marL="0" rtl="0" algn="l">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gene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307" name="Google Shape;1307;p169"/>
          <p:cNvGraphicFramePr/>
          <p:nvPr/>
        </p:nvGraphicFramePr>
        <p:xfrm>
          <a:off x="5004250" y="3210725"/>
          <a:ext cx="3000000" cy="3000000"/>
        </p:xfrm>
        <a:graphic>
          <a:graphicData uri="http://schemas.openxmlformats.org/drawingml/2006/table">
            <a:tbl>
              <a:tblPr>
                <a:noFill/>
                <a:tableStyleId>{063EE096-FD07-4DDC-A7AF-DDADD6A84411}</a:tableStyleId>
              </a:tblPr>
              <a:tblGrid>
                <a:gridCol w="382850"/>
                <a:gridCol w="826925"/>
                <a:gridCol w="772400"/>
              </a:tblGrid>
              <a:tr h="306875">
                <a:tc>
                  <a:txBody>
                    <a:bodyPr/>
                    <a:lstStyle/>
                    <a:p>
                      <a:pPr indent="0" lvl="0" marL="0" rtl="0" algn="l">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gene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2</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3</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4</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peak5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308" name="Google Shape;1308;p169"/>
          <p:cNvGraphicFramePr/>
          <p:nvPr/>
        </p:nvGraphicFramePr>
        <p:xfrm>
          <a:off x="7062550" y="1859838"/>
          <a:ext cx="3000000" cy="3000000"/>
        </p:xfrm>
        <a:graphic>
          <a:graphicData uri="http://schemas.openxmlformats.org/drawingml/2006/table">
            <a:tbl>
              <a:tblPr>
                <a:noFill/>
                <a:tableStyleId>{063EE096-FD07-4DDC-A7AF-DDADD6A84411}</a:tableStyleId>
              </a:tblPr>
              <a:tblGrid>
                <a:gridCol w="382850"/>
                <a:gridCol w="826925"/>
                <a:gridCol w="772400"/>
              </a:tblGrid>
              <a:tr h="385075">
                <a:tc>
                  <a:txBody>
                    <a:bodyPr/>
                    <a:lstStyle/>
                    <a:p>
                      <a:pPr indent="0" lvl="0" marL="0" rtl="0" algn="l">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gene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5</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6</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309" name="Google Shape;1309;p169"/>
          <p:cNvGraphicFramePr/>
          <p:nvPr/>
        </p:nvGraphicFramePr>
        <p:xfrm>
          <a:off x="7062550" y="3266550"/>
          <a:ext cx="3000000" cy="3000000"/>
        </p:xfrm>
        <a:graphic>
          <a:graphicData uri="http://schemas.openxmlformats.org/drawingml/2006/table">
            <a:tbl>
              <a:tblPr>
                <a:noFill/>
                <a:tableStyleId>{063EE096-FD07-4DDC-A7AF-DDADD6A84411}</a:tableStyleId>
              </a:tblPr>
              <a:tblGrid>
                <a:gridCol w="382850"/>
                <a:gridCol w="826925"/>
                <a:gridCol w="772400"/>
              </a:tblGrid>
              <a:tr h="385075">
                <a:tc>
                  <a:txBody>
                    <a:bodyPr/>
                    <a:lstStyle/>
                    <a:p>
                      <a:pPr indent="0" lvl="0" marL="0" rtl="0" algn="l">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gene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7</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5075">
                <a:tc>
                  <a:txBody>
                    <a:bodyPr/>
                    <a:lstStyle/>
                    <a:p>
                      <a:pPr indent="0" lvl="0" marL="0" rtl="0" algn="l">
                        <a:spcBef>
                          <a:spcPts val="0"/>
                        </a:spcBef>
                        <a:spcAft>
                          <a:spcPts val="0"/>
                        </a:spcAft>
                        <a:buNone/>
                      </a:pPr>
                      <a:r>
                        <a:rPr b="1" lang="en"/>
                        <a:t>8</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10" name="Google Shape;1310;p169"/>
          <p:cNvSpPr txBox="1"/>
          <p:nvPr/>
        </p:nvSpPr>
        <p:spPr>
          <a:xfrm>
            <a:off x="2445400" y="3405050"/>
            <a:ext cx="1920300" cy="1573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a:ea typeface="Helvetica Neue"/>
                <a:cs typeface="Helvetica Neue"/>
                <a:sym typeface="Helvetica Neue"/>
              </a:rPr>
              <a:t>Besides grouping, This is also called “splitting” the dataframe</a:t>
            </a:r>
            <a:endParaRPr sz="1800">
              <a:latin typeface="Helvetica Neue"/>
              <a:ea typeface="Helvetica Neue"/>
              <a:cs typeface="Helvetica Neue"/>
              <a:sym typeface="Helvetica Neue"/>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170"/>
          <p:cNvSpPr txBox="1"/>
          <p:nvPr>
            <p:ph type="title"/>
          </p:nvPr>
        </p:nvSpPr>
        <p:spPr>
          <a:xfrm>
            <a:off x="669727" y="13394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Looping through grouped Data Frames</a:t>
            </a:r>
            <a:endParaRPr sz="3000"/>
          </a:p>
        </p:txBody>
      </p:sp>
      <p:sp>
        <p:nvSpPr>
          <p:cNvPr id="1316" name="Google Shape;1316;p170"/>
          <p:cNvSpPr txBox="1"/>
          <p:nvPr>
            <p:ph idx="1" type="body"/>
          </p:nvPr>
        </p:nvSpPr>
        <p:spPr>
          <a:xfrm>
            <a:off x="669725" y="1366244"/>
            <a:ext cx="7804500" cy="812100"/>
          </a:xfrm>
          <a:prstGeom prst="rect">
            <a:avLst/>
          </a:prstGeom>
        </p:spPr>
        <p:txBody>
          <a:bodyPr anchorCtr="0" anchor="t" bIns="32750" lIns="32750" spcFirstLastPara="1" rIns="32750" wrap="square" tIns="32750">
            <a:noAutofit/>
          </a:bodyPr>
          <a:lstStyle/>
          <a:p>
            <a:pPr indent="-336550" lvl="0" marL="457200" rtl="0" algn="l">
              <a:spcBef>
                <a:spcPts val="2700"/>
              </a:spcBef>
              <a:spcAft>
                <a:spcPts val="0"/>
              </a:spcAft>
              <a:buSzPts val="1700"/>
              <a:buChar char="•"/>
            </a:pPr>
            <a:r>
              <a:rPr lang="en"/>
              <a:t>The format for looping through grouped Data Frames is:</a:t>
            </a:r>
            <a:br>
              <a:rPr lang="en"/>
            </a:br>
            <a:endParaRPr>
              <a:latin typeface="Courier New"/>
              <a:ea typeface="Courier New"/>
              <a:cs typeface="Courier New"/>
              <a:sym typeface="Courier New"/>
            </a:endParaRPr>
          </a:p>
        </p:txBody>
      </p:sp>
      <p:sp>
        <p:nvSpPr>
          <p:cNvPr id="1317" name="Google Shape;1317;p170"/>
          <p:cNvSpPr txBox="1"/>
          <p:nvPr/>
        </p:nvSpPr>
        <p:spPr>
          <a:xfrm>
            <a:off x="825850" y="1874600"/>
            <a:ext cx="8217600" cy="1024200"/>
          </a:xfrm>
          <a:prstGeom prst="rect">
            <a:avLst/>
          </a:prstGeom>
          <a:noFill/>
          <a:ln>
            <a:noFill/>
          </a:ln>
        </p:spPr>
        <p:txBody>
          <a:bodyPr anchorCtr="0" anchor="t" bIns="91425" lIns="91425" spcFirstLastPara="1" rIns="91425" wrap="square" tIns="91425">
            <a:noAutofit/>
          </a:bodyPr>
          <a:lstStyle/>
          <a:p>
            <a:pPr indent="0" lvl="0" marL="0" rtl="0" algn="l">
              <a:spcBef>
                <a:spcPts val="2700"/>
              </a:spcBef>
              <a:spcAft>
                <a:spcPts val="0"/>
              </a:spcAft>
              <a:buNone/>
            </a:pPr>
            <a:r>
              <a:rPr lang="en" sz="2100">
                <a:solidFill>
                  <a:srgbClr val="38761D"/>
                </a:solidFill>
                <a:latin typeface="Courier New"/>
                <a:ea typeface="Courier New"/>
                <a:cs typeface="Courier New"/>
                <a:sym typeface="Courier New"/>
              </a:rPr>
              <a:t>for</a:t>
            </a:r>
            <a:r>
              <a:rPr lang="en" sz="2100">
                <a:solidFill>
                  <a:schemeClr val="dk1"/>
                </a:solidFill>
                <a:latin typeface="Courier New"/>
                <a:ea typeface="Courier New"/>
                <a:cs typeface="Courier New"/>
                <a:sym typeface="Courier New"/>
              </a:rPr>
              <a:t> &lt;grouping_col&gt;,&lt;sub_df&gt; </a:t>
            </a:r>
            <a:r>
              <a:rPr lang="en" sz="2100">
                <a:solidFill>
                  <a:srgbClr val="38761D"/>
                </a:solidFill>
                <a:latin typeface="Courier New"/>
                <a:ea typeface="Courier New"/>
                <a:cs typeface="Courier New"/>
                <a:sym typeface="Courier New"/>
              </a:rPr>
              <a:t>in</a:t>
            </a:r>
            <a:r>
              <a:rPr lang="en" sz="2100">
                <a:solidFill>
                  <a:schemeClr val="dk1"/>
                </a:solidFill>
                <a:latin typeface="Courier New"/>
                <a:ea typeface="Courier New"/>
                <a:cs typeface="Courier New"/>
                <a:sym typeface="Courier New"/>
              </a:rPr>
              <a:t> &lt;grouped_df&gt;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71"/>
          <p:cNvSpPr txBox="1"/>
          <p:nvPr>
            <p:ph type="title"/>
          </p:nvPr>
        </p:nvSpPr>
        <p:spPr>
          <a:xfrm>
            <a:off x="669752" y="-893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Looping through grouped Data Frames</a:t>
            </a:r>
            <a:endParaRPr sz="3000"/>
          </a:p>
        </p:txBody>
      </p:sp>
      <p:graphicFrame>
        <p:nvGraphicFramePr>
          <p:cNvPr id="1323" name="Google Shape;1323;p171"/>
          <p:cNvGraphicFramePr/>
          <p:nvPr/>
        </p:nvGraphicFramePr>
        <p:xfrm>
          <a:off x="65150" y="1490900"/>
          <a:ext cx="3000000" cy="3000000"/>
        </p:xfrm>
        <a:graphic>
          <a:graphicData uri="http://schemas.openxmlformats.org/drawingml/2006/table">
            <a:tbl>
              <a:tblPr>
                <a:noFill/>
                <a:tableStyleId>{063EE096-FD07-4DDC-A7AF-DDADD6A84411}</a:tableStyleId>
              </a:tblPr>
              <a:tblGrid>
                <a:gridCol w="382850"/>
                <a:gridCol w="826925"/>
                <a:gridCol w="772400"/>
              </a:tblGrid>
              <a:tr h="366325">
                <a:tc>
                  <a:txBody>
                    <a:bodyPr/>
                    <a:lstStyle/>
                    <a:p>
                      <a:pPr indent="0" lvl="0" marL="0" rtl="0" algn="l">
                        <a:spcBef>
                          <a:spcPts val="0"/>
                        </a:spcBef>
                        <a:spcAft>
                          <a:spcPts val="0"/>
                        </a:spcAft>
                        <a:buNone/>
                      </a:pPr>
                      <a:r>
                        <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gene</a:t>
                      </a:r>
                      <a:endParaRPr b="1"/>
                    </a:p>
                  </a:txBody>
                  <a:tcPr marT="91425" marB="91425" marR="91425" marL="91425">
                    <a:lnB cap="flat" cmpd="sng" w="9525">
                      <a:solidFill>
                        <a:srgbClr val="9E9E9E"/>
                      </a:solidFill>
                      <a:prstDash val="solid"/>
                      <a:round/>
                      <a:headEnd len="sm" w="sm" type="none"/>
                      <a:tailEnd len="sm" w="sm" type="none"/>
                    </a:lnB>
                  </a:tcPr>
                </a:tc>
              </a:tr>
              <a:tr h="375850">
                <a:tc>
                  <a:txBody>
                    <a:bodyPr/>
                    <a:lstStyle/>
                    <a:p>
                      <a:pPr indent="0" lvl="0" marL="0" rtl="0" algn="l">
                        <a:spcBef>
                          <a:spcPts val="0"/>
                        </a:spcBef>
                        <a:spcAft>
                          <a:spcPts val="0"/>
                        </a:spcAft>
                        <a:buNone/>
                      </a:pPr>
                      <a:r>
                        <a:rPr b="1" lang="en"/>
                        <a:t>0</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5850">
                <a:tc>
                  <a:txBody>
                    <a:bodyPr/>
                    <a:lstStyle/>
                    <a:p>
                      <a:pPr indent="0" lvl="0" marL="0" rtl="0" algn="l">
                        <a:spcBef>
                          <a:spcPts val="0"/>
                        </a:spcBef>
                        <a:spcAft>
                          <a:spcPts val="0"/>
                        </a:spcAft>
                        <a:buNone/>
                      </a:pPr>
                      <a:r>
                        <a:rPr b="1" lang="en"/>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5850">
                <a:tc>
                  <a:txBody>
                    <a:bodyPr/>
                    <a:lstStyle/>
                    <a:p>
                      <a:pPr indent="0" lvl="0" marL="0" rtl="0" algn="l">
                        <a:spcBef>
                          <a:spcPts val="0"/>
                        </a:spcBef>
                        <a:spcAft>
                          <a:spcPts val="0"/>
                        </a:spcAft>
                        <a:buNone/>
                      </a:pPr>
                      <a:r>
                        <a:rPr b="1" lang="en"/>
                        <a:t>2</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5850">
                <a:tc>
                  <a:txBody>
                    <a:bodyPr/>
                    <a:lstStyle/>
                    <a:p>
                      <a:pPr indent="0" lvl="0" marL="0" rtl="0" algn="l">
                        <a:spcBef>
                          <a:spcPts val="0"/>
                        </a:spcBef>
                        <a:spcAft>
                          <a:spcPts val="0"/>
                        </a:spcAft>
                        <a:buNone/>
                      </a:pPr>
                      <a:r>
                        <a:rPr b="1" lang="en"/>
                        <a:t>3</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5850">
                <a:tc>
                  <a:txBody>
                    <a:bodyPr/>
                    <a:lstStyle/>
                    <a:p>
                      <a:pPr indent="0" lvl="0" marL="0" rtl="0" algn="l">
                        <a:spcBef>
                          <a:spcPts val="0"/>
                        </a:spcBef>
                        <a:spcAft>
                          <a:spcPts val="0"/>
                        </a:spcAft>
                        <a:buNone/>
                      </a:pPr>
                      <a:r>
                        <a:rPr b="1" lang="en"/>
                        <a:t>4</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peak5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5850">
                <a:tc>
                  <a:txBody>
                    <a:bodyPr/>
                    <a:lstStyle/>
                    <a:p>
                      <a:pPr indent="0" lvl="0" marL="0" rtl="0" algn="l">
                        <a:spcBef>
                          <a:spcPts val="0"/>
                        </a:spcBef>
                        <a:spcAft>
                          <a:spcPts val="0"/>
                        </a:spcAft>
                        <a:buNone/>
                      </a:pPr>
                      <a:r>
                        <a:rPr b="1" lang="en"/>
                        <a:t>5</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5850">
                <a:tc>
                  <a:txBody>
                    <a:bodyPr/>
                    <a:lstStyle/>
                    <a:p>
                      <a:pPr indent="0" lvl="0" marL="0" rtl="0" algn="l">
                        <a:spcBef>
                          <a:spcPts val="0"/>
                        </a:spcBef>
                        <a:spcAft>
                          <a:spcPts val="0"/>
                        </a:spcAft>
                        <a:buNone/>
                      </a:pPr>
                      <a:r>
                        <a:rPr b="1" lang="en"/>
                        <a:t>6</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24" name="Google Shape;1324;p171"/>
          <p:cNvSpPr txBox="1"/>
          <p:nvPr/>
        </p:nvSpPr>
        <p:spPr>
          <a:xfrm>
            <a:off x="65150" y="989525"/>
            <a:ext cx="1982100" cy="400800"/>
          </a:xfrm>
          <a:prstGeom prst="rect">
            <a:avLst/>
          </a:prstGeom>
          <a:noFill/>
          <a:ln cap="flat" cmpd="sng" w="9525">
            <a:solidFill>
              <a:srgbClr val="004C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29292"/>
                </a:solidFill>
                <a:latin typeface="Courier New"/>
                <a:ea typeface="Courier New"/>
                <a:cs typeface="Courier New"/>
                <a:sym typeface="Courier New"/>
              </a:rPr>
              <a:t>1</a:t>
            </a:r>
            <a:r>
              <a:rPr b="1" lang="en" sz="1600">
                <a:solidFill>
                  <a:schemeClr val="dk1"/>
                </a:solidFill>
                <a:latin typeface="Courier New"/>
                <a:ea typeface="Courier New"/>
                <a:cs typeface="Courier New"/>
                <a:sym typeface="Courier New"/>
              </a:rPr>
              <a:t> </a:t>
            </a:r>
            <a:r>
              <a:rPr lang="en" sz="1600">
                <a:latin typeface="Courier New"/>
                <a:ea typeface="Courier New"/>
                <a:cs typeface="Courier New"/>
                <a:sym typeface="Courier New"/>
              </a:rPr>
              <a:t>peak_gene</a:t>
            </a:r>
            <a:r>
              <a:rPr lang="en" sz="1600">
                <a:latin typeface="Courier New"/>
                <a:ea typeface="Courier New"/>
                <a:cs typeface="Courier New"/>
                <a:sym typeface="Courier New"/>
              </a:rPr>
              <a:t>_df</a:t>
            </a:r>
            <a:endParaRPr sz="1600">
              <a:latin typeface="Courier New"/>
              <a:ea typeface="Courier New"/>
              <a:cs typeface="Courier New"/>
              <a:sym typeface="Courier New"/>
            </a:endParaRPr>
          </a:p>
        </p:txBody>
      </p:sp>
      <p:sp>
        <p:nvSpPr>
          <p:cNvPr id="1325" name="Google Shape;1325;p171"/>
          <p:cNvSpPr txBox="1"/>
          <p:nvPr/>
        </p:nvSpPr>
        <p:spPr>
          <a:xfrm>
            <a:off x="2589900" y="989525"/>
            <a:ext cx="6420300" cy="1188900"/>
          </a:xfrm>
          <a:prstGeom prst="rect">
            <a:avLst/>
          </a:prstGeom>
          <a:noFill/>
          <a:ln cap="flat" cmpd="sng" w="9525">
            <a:solidFill>
              <a:srgbClr val="004C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29292"/>
                </a:solidFill>
                <a:latin typeface="Courier New"/>
                <a:ea typeface="Courier New"/>
                <a:cs typeface="Courier New"/>
                <a:sym typeface="Courier New"/>
              </a:rPr>
              <a:t>1</a:t>
            </a:r>
            <a:r>
              <a:rPr b="1" lang="en" sz="1600">
                <a:solidFill>
                  <a:schemeClr val="dk1"/>
                </a:solidFill>
                <a:latin typeface="Courier New"/>
                <a:ea typeface="Courier New"/>
                <a:cs typeface="Courier New"/>
                <a:sym typeface="Courier New"/>
              </a:rPr>
              <a:t> </a:t>
            </a:r>
            <a:r>
              <a:rPr lang="en" sz="1600">
                <a:solidFill>
                  <a:schemeClr val="dk1"/>
                </a:solidFill>
                <a:latin typeface="Courier New"/>
                <a:ea typeface="Courier New"/>
                <a:cs typeface="Courier New"/>
                <a:sym typeface="Courier New"/>
              </a:rPr>
              <a:t>peak_gene_grouped </a:t>
            </a:r>
            <a:r>
              <a:rPr lang="en" sz="1600">
                <a:solidFill>
                  <a:srgbClr val="9900FF"/>
                </a:solidFill>
                <a:latin typeface="Courier New"/>
                <a:ea typeface="Courier New"/>
                <a:cs typeface="Courier New"/>
                <a:sym typeface="Courier New"/>
              </a:rPr>
              <a:t>=</a:t>
            </a:r>
            <a:r>
              <a:rPr lang="en" sz="1600">
                <a:solidFill>
                  <a:schemeClr val="dk1"/>
                </a:solidFill>
                <a:latin typeface="Courier New"/>
                <a:ea typeface="Courier New"/>
                <a:cs typeface="Courier New"/>
                <a:sym typeface="Courier New"/>
              </a:rPr>
              <a:t> peak_gene_df.groupby(</a:t>
            </a:r>
            <a:r>
              <a:rPr lang="en" sz="1600">
                <a:solidFill>
                  <a:srgbClr val="FF0000"/>
                </a:solidFill>
                <a:latin typeface="Courier New"/>
                <a:ea typeface="Courier New"/>
                <a:cs typeface="Courier New"/>
                <a:sym typeface="Courier New"/>
              </a:rPr>
              <a:t>"</a:t>
            </a:r>
            <a:r>
              <a:rPr lang="en" sz="1600">
                <a:solidFill>
                  <a:srgbClr val="CC0000"/>
                </a:solidFill>
                <a:latin typeface="Courier New"/>
                <a:ea typeface="Courier New"/>
                <a:cs typeface="Courier New"/>
                <a:sym typeface="Courier New"/>
              </a:rPr>
              <a:t>gene</a:t>
            </a:r>
            <a:r>
              <a:rPr lang="en" sz="1600">
                <a:solidFill>
                  <a:srgbClr val="FF0000"/>
                </a:solidFill>
                <a:latin typeface="Courier New"/>
                <a:ea typeface="Courier New"/>
                <a:cs typeface="Courier New"/>
                <a:sym typeface="Courier New"/>
              </a:rPr>
              <a:t>"</a:t>
            </a:r>
            <a:r>
              <a:rPr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929292"/>
                </a:solidFill>
                <a:latin typeface="Courier New"/>
                <a:ea typeface="Courier New"/>
                <a:cs typeface="Courier New"/>
                <a:sym typeface="Courier New"/>
              </a:rPr>
              <a:t>2 </a:t>
            </a:r>
            <a:r>
              <a:rPr lang="en" sz="1600">
                <a:solidFill>
                  <a:srgbClr val="38761D"/>
                </a:solidFill>
                <a:latin typeface="Courier New"/>
                <a:ea typeface="Courier New"/>
                <a:cs typeface="Courier New"/>
                <a:sym typeface="Courier New"/>
              </a:rPr>
              <a:t>for</a:t>
            </a:r>
            <a:r>
              <a:rPr lang="en" sz="1600">
                <a:solidFill>
                  <a:schemeClr val="dk1"/>
                </a:solidFill>
                <a:latin typeface="Courier New"/>
                <a:ea typeface="Courier New"/>
                <a:cs typeface="Courier New"/>
                <a:sym typeface="Courier New"/>
              </a:rPr>
              <a:t> gene_name, gene_df </a:t>
            </a:r>
            <a:r>
              <a:rPr lang="en" sz="1600">
                <a:solidFill>
                  <a:srgbClr val="38761D"/>
                </a:solidFill>
                <a:latin typeface="Courier New"/>
                <a:ea typeface="Courier New"/>
                <a:cs typeface="Courier New"/>
                <a:sym typeface="Courier New"/>
              </a:rPr>
              <a:t>in</a:t>
            </a:r>
            <a:r>
              <a:rPr lang="en" sz="1600">
                <a:solidFill>
                  <a:schemeClr val="dk1"/>
                </a:solidFill>
                <a:latin typeface="Courier New"/>
                <a:ea typeface="Courier New"/>
                <a:cs typeface="Courier New"/>
                <a:sym typeface="Courier New"/>
              </a:rPr>
              <a:t> peak_gene_grouped:</a:t>
            </a:r>
            <a:endParaRPr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rgbClr val="929292"/>
                </a:solidFill>
                <a:latin typeface="Courier New"/>
                <a:ea typeface="Courier New"/>
                <a:cs typeface="Courier New"/>
                <a:sym typeface="Courier New"/>
              </a:rPr>
              <a:t>3 	</a:t>
            </a:r>
            <a:r>
              <a:rPr lang="en" sz="1600">
                <a:solidFill>
                  <a:srgbClr val="38761D"/>
                </a:solidFill>
                <a:latin typeface="Courier New"/>
                <a:ea typeface="Courier New"/>
                <a:cs typeface="Courier New"/>
                <a:sym typeface="Courier New"/>
              </a:rPr>
              <a:t>print</a:t>
            </a:r>
            <a:r>
              <a:rPr lang="en" sz="1600">
                <a:solidFill>
                  <a:schemeClr val="dk1"/>
                </a:solidFill>
                <a:latin typeface="Courier New"/>
                <a:ea typeface="Courier New"/>
                <a:cs typeface="Courier New"/>
                <a:sym typeface="Courier New"/>
              </a:rPr>
              <a:t>(gene_name)</a:t>
            </a:r>
            <a:endParaRPr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rgbClr val="929292"/>
                </a:solidFill>
                <a:latin typeface="Courier New"/>
                <a:ea typeface="Courier New"/>
                <a:cs typeface="Courier New"/>
                <a:sym typeface="Courier New"/>
              </a:rPr>
              <a:t>4 	</a:t>
            </a:r>
            <a:r>
              <a:rPr lang="en" sz="1600">
                <a:solidFill>
                  <a:srgbClr val="38761D"/>
                </a:solidFill>
                <a:latin typeface="Courier New"/>
                <a:ea typeface="Courier New"/>
                <a:cs typeface="Courier New"/>
                <a:sym typeface="Courier New"/>
              </a:rPr>
              <a:t>print</a:t>
            </a:r>
            <a:r>
              <a:rPr lang="en" sz="1600">
                <a:solidFill>
                  <a:schemeClr val="dk1"/>
                </a:solidFill>
                <a:latin typeface="Courier New"/>
                <a:ea typeface="Courier New"/>
                <a:cs typeface="Courier New"/>
                <a:sym typeface="Courier New"/>
              </a:rPr>
              <a:t>(gene_df)</a:t>
            </a:r>
            <a:endParaRPr sz="1600">
              <a:latin typeface="Courier New"/>
              <a:ea typeface="Courier New"/>
              <a:cs typeface="Courier New"/>
              <a:sym typeface="Courier New"/>
            </a:endParaRPr>
          </a:p>
        </p:txBody>
      </p:sp>
      <p:sp>
        <p:nvSpPr>
          <p:cNvPr id="1326" name="Google Shape;1326;p171"/>
          <p:cNvSpPr txBox="1"/>
          <p:nvPr/>
        </p:nvSpPr>
        <p:spPr>
          <a:xfrm>
            <a:off x="2589900" y="2178425"/>
            <a:ext cx="6420300" cy="29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ourier New"/>
                <a:ea typeface="Courier New"/>
                <a:cs typeface="Courier New"/>
                <a:sym typeface="Courier New"/>
              </a:rPr>
              <a:t>geneA</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	</a:t>
            </a:r>
            <a:r>
              <a:rPr lang="en" sz="1600">
                <a:latin typeface="Courier New"/>
                <a:ea typeface="Courier New"/>
                <a:cs typeface="Courier New"/>
                <a:sym typeface="Courier New"/>
              </a:rPr>
              <a:t>p</a:t>
            </a:r>
            <a:r>
              <a:rPr lang="en" sz="1600">
                <a:latin typeface="Courier New"/>
                <a:ea typeface="Courier New"/>
                <a:cs typeface="Courier New"/>
                <a:sym typeface="Courier New"/>
              </a:rPr>
              <a:t>eak1	geneA</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geneB</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	</a:t>
            </a:r>
            <a:r>
              <a:rPr lang="en" sz="1600">
                <a:latin typeface="Courier New"/>
                <a:ea typeface="Courier New"/>
                <a:cs typeface="Courier New"/>
                <a:sym typeface="Courier New"/>
              </a:rPr>
              <a:t>p</a:t>
            </a:r>
            <a:r>
              <a:rPr lang="en" sz="1600">
                <a:latin typeface="Courier New"/>
                <a:ea typeface="Courier New"/>
                <a:cs typeface="Courier New"/>
                <a:sym typeface="Courier New"/>
              </a:rPr>
              <a:t>eak2	geneB</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geneC</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	</a:t>
            </a:r>
            <a:r>
              <a:rPr lang="en" sz="1600">
                <a:latin typeface="Courier New"/>
                <a:ea typeface="Courier New"/>
                <a:cs typeface="Courier New"/>
                <a:sym typeface="Courier New"/>
              </a:rPr>
              <a:t>p</a:t>
            </a:r>
            <a:r>
              <a:rPr lang="en" sz="1600">
                <a:latin typeface="Courier New"/>
                <a:ea typeface="Courier New"/>
                <a:cs typeface="Courier New"/>
                <a:sym typeface="Courier New"/>
              </a:rPr>
              <a:t>eak3	geneC</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	peak6	geneC</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	</a:t>
            </a:r>
            <a:r>
              <a:rPr lang="en" sz="1600">
                <a:latin typeface="Courier New"/>
                <a:ea typeface="Courier New"/>
                <a:cs typeface="Courier New"/>
                <a:sym typeface="Courier New"/>
              </a:rPr>
              <a:t>p</a:t>
            </a:r>
            <a:r>
              <a:rPr lang="en" sz="1600">
                <a:latin typeface="Courier New"/>
                <a:ea typeface="Courier New"/>
                <a:cs typeface="Courier New"/>
                <a:sym typeface="Courier New"/>
              </a:rPr>
              <a:t>eak7	geneC</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geneE</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	</a:t>
            </a:r>
            <a:r>
              <a:rPr lang="en" sz="1600">
                <a:latin typeface="Courier New"/>
                <a:ea typeface="Courier New"/>
                <a:cs typeface="Courier New"/>
                <a:sym typeface="Courier New"/>
              </a:rPr>
              <a:t>p</a:t>
            </a:r>
            <a:r>
              <a:rPr lang="en" sz="1600">
                <a:latin typeface="Courier New"/>
                <a:ea typeface="Courier New"/>
                <a:cs typeface="Courier New"/>
                <a:sym typeface="Courier New"/>
              </a:rPr>
              <a:t>eak4	geneE</a:t>
            </a:r>
            <a:endParaRPr sz="1600">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	</a:t>
            </a:r>
            <a:r>
              <a:rPr lang="en" sz="1600">
                <a:latin typeface="Courier New"/>
                <a:ea typeface="Courier New"/>
                <a:cs typeface="Courier New"/>
                <a:sym typeface="Courier New"/>
              </a:rPr>
              <a:t>p</a:t>
            </a:r>
            <a:r>
              <a:rPr lang="en" sz="1600">
                <a:latin typeface="Courier New"/>
                <a:ea typeface="Courier New"/>
                <a:cs typeface="Courier New"/>
                <a:sym typeface="Courier New"/>
              </a:rPr>
              <a:t>eak5 	geneE</a:t>
            </a:r>
            <a:endParaRPr sz="1600">
              <a:latin typeface="Courier New"/>
              <a:ea typeface="Courier New"/>
              <a:cs typeface="Courier New"/>
              <a:sym typeface="Courier New"/>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172"/>
          <p:cNvSpPr txBox="1"/>
          <p:nvPr>
            <p:ph type="title"/>
          </p:nvPr>
        </p:nvSpPr>
        <p:spPr>
          <a:xfrm>
            <a:off x="669752" y="-89330"/>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4800"/>
              <a:t>Access Specific Groups</a:t>
            </a:r>
            <a:endParaRPr sz="4800"/>
          </a:p>
        </p:txBody>
      </p:sp>
      <p:sp>
        <p:nvSpPr>
          <p:cNvPr id="1332" name="Google Shape;1332;p172"/>
          <p:cNvSpPr txBox="1"/>
          <p:nvPr>
            <p:ph idx="1" type="body"/>
          </p:nvPr>
        </p:nvSpPr>
        <p:spPr>
          <a:xfrm>
            <a:off x="3583775" y="989525"/>
            <a:ext cx="5393100" cy="1055100"/>
          </a:xfrm>
          <a:prstGeom prst="rect">
            <a:avLst/>
          </a:prstGeom>
          <a:ln cap="flat" cmpd="sng" w="9525">
            <a:solidFill>
              <a:srgbClr val="004C7F"/>
            </a:solidFill>
            <a:prstDash val="solid"/>
            <a:round/>
            <a:headEnd len="sm" w="sm" type="none"/>
            <a:tailEnd len="sm" w="sm" type="none"/>
          </a:ln>
        </p:spPr>
        <p:txBody>
          <a:bodyPr anchorCtr="0" anchor="t" bIns="32750" lIns="32750" spcFirstLastPara="1" rIns="32750" wrap="square" tIns="32750">
            <a:noAutofit/>
          </a:bodyPr>
          <a:lstStyle/>
          <a:p>
            <a:pPr indent="0" lvl="0" marL="0" rtl="0" algn="l">
              <a:spcBef>
                <a:spcPts val="0"/>
              </a:spcBef>
              <a:spcAft>
                <a:spcPts val="0"/>
              </a:spcAft>
              <a:buNone/>
            </a:pPr>
            <a:r>
              <a:rPr lang="en" sz="1600">
                <a:solidFill>
                  <a:srgbClr val="929292"/>
                </a:solidFill>
                <a:latin typeface="Courier New"/>
                <a:ea typeface="Courier New"/>
                <a:cs typeface="Courier New"/>
                <a:sym typeface="Courier New"/>
              </a:rPr>
              <a:t>1</a:t>
            </a:r>
            <a:r>
              <a:rPr b="1" lang="en" sz="1600">
                <a:solidFill>
                  <a:schemeClr val="dk1"/>
                </a:solidFill>
                <a:latin typeface="Courier New"/>
                <a:ea typeface="Courier New"/>
                <a:cs typeface="Courier New"/>
                <a:sym typeface="Courier New"/>
              </a:rPr>
              <a:t> </a:t>
            </a:r>
            <a:r>
              <a:rPr lang="en" sz="1600">
                <a:solidFill>
                  <a:srgbClr val="134F5C"/>
                </a:solidFill>
                <a:latin typeface="Courier New"/>
                <a:ea typeface="Courier New"/>
                <a:cs typeface="Courier New"/>
                <a:sym typeface="Courier New"/>
              </a:rPr>
              <a:t># get dataframe for geneC only</a:t>
            </a:r>
            <a:endParaRPr sz="1600">
              <a:solidFill>
                <a:srgbClr val="134F5C"/>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929292"/>
                </a:solidFill>
                <a:latin typeface="Courier New"/>
                <a:ea typeface="Courier New"/>
                <a:cs typeface="Courier New"/>
                <a:sym typeface="Courier New"/>
              </a:rPr>
              <a:t>2</a:t>
            </a:r>
            <a:r>
              <a:rPr b="1" lang="en" sz="1600">
                <a:solidFill>
                  <a:schemeClr val="dk1"/>
                </a:solidFill>
                <a:latin typeface="Courier New"/>
                <a:ea typeface="Courier New"/>
                <a:cs typeface="Courier New"/>
                <a:sym typeface="Courier New"/>
              </a:rPr>
              <a:t> </a:t>
            </a:r>
            <a:r>
              <a:rPr lang="en" sz="1600">
                <a:solidFill>
                  <a:schemeClr val="dk1"/>
                </a:solidFill>
                <a:latin typeface="Courier New"/>
                <a:ea typeface="Courier New"/>
                <a:cs typeface="Courier New"/>
                <a:sym typeface="Courier New"/>
              </a:rPr>
              <a:t>peak_gene_grouped </a:t>
            </a:r>
            <a:r>
              <a:rPr lang="en" sz="1600">
                <a:solidFill>
                  <a:srgbClr val="9900FF"/>
                </a:solidFill>
                <a:latin typeface="Courier New"/>
                <a:ea typeface="Courier New"/>
                <a:cs typeface="Courier New"/>
                <a:sym typeface="Courier New"/>
              </a:rPr>
              <a:t>=</a:t>
            </a:r>
            <a:r>
              <a:rPr lang="en" sz="1600">
                <a:solidFill>
                  <a:schemeClr val="dk1"/>
                </a:solidFill>
                <a:latin typeface="Courier New"/>
                <a:ea typeface="Courier New"/>
                <a:cs typeface="Courier New"/>
                <a:sym typeface="Courier New"/>
              </a:rPr>
              <a:t> \</a:t>
            </a:r>
            <a:endParaRPr sz="16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929292"/>
                </a:solidFill>
                <a:latin typeface="Courier New"/>
                <a:ea typeface="Courier New"/>
                <a:cs typeface="Courier New"/>
                <a:sym typeface="Courier New"/>
              </a:rPr>
              <a:t>3	</a:t>
            </a:r>
            <a:r>
              <a:rPr lang="en" sz="1600">
                <a:solidFill>
                  <a:schemeClr val="dk1"/>
                </a:solidFill>
                <a:latin typeface="Courier New"/>
                <a:ea typeface="Courier New"/>
                <a:cs typeface="Courier New"/>
                <a:sym typeface="Courier New"/>
              </a:rPr>
              <a:t>peak_gene_df.groupby(</a:t>
            </a:r>
            <a:r>
              <a:rPr lang="en" sz="1600">
                <a:solidFill>
                  <a:srgbClr val="FF0000"/>
                </a:solidFill>
                <a:latin typeface="Courier New"/>
                <a:ea typeface="Courier New"/>
                <a:cs typeface="Courier New"/>
                <a:sym typeface="Courier New"/>
              </a:rPr>
              <a:t>"</a:t>
            </a:r>
            <a:r>
              <a:rPr lang="en" sz="1600">
                <a:solidFill>
                  <a:srgbClr val="CC0000"/>
                </a:solidFill>
                <a:latin typeface="Courier New"/>
                <a:ea typeface="Courier New"/>
                <a:cs typeface="Courier New"/>
                <a:sym typeface="Courier New"/>
              </a:rPr>
              <a:t>gene</a:t>
            </a:r>
            <a:r>
              <a:rPr lang="en" sz="1600">
                <a:solidFill>
                  <a:srgbClr val="FF0000"/>
                </a:solidFill>
                <a:latin typeface="Courier New"/>
                <a:ea typeface="Courier New"/>
                <a:cs typeface="Courier New"/>
                <a:sym typeface="Courier New"/>
              </a:rPr>
              <a:t>"</a:t>
            </a:r>
            <a:r>
              <a:rPr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rgbClr val="929292"/>
                </a:solidFill>
                <a:latin typeface="Courier New"/>
                <a:ea typeface="Courier New"/>
                <a:cs typeface="Courier New"/>
                <a:sym typeface="Courier New"/>
              </a:rPr>
              <a:t>4 </a:t>
            </a:r>
            <a:r>
              <a:rPr lang="en" sz="1600">
                <a:solidFill>
                  <a:schemeClr val="dk1"/>
                </a:solidFill>
                <a:latin typeface="Courier New"/>
                <a:ea typeface="Courier New"/>
                <a:cs typeface="Courier New"/>
                <a:sym typeface="Courier New"/>
              </a:rPr>
              <a:t>peak_gene_grouped.get_group(</a:t>
            </a:r>
            <a:r>
              <a:rPr lang="en" sz="1600">
                <a:solidFill>
                  <a:srgbClr val="FF0000"/>
                </a:solidFill>
                <a:latin typeface="Courier New"/>
                <a:ea typeface="Courier New"/>
                <a:cs typeface="Courier New"/>
                <a:sym typeface="Courier New"/>
              </a:rPr>
              <a:t>"</a:t>
            </a:r>
            <a:r>
              <a:rPr lang="en" sz="1600">
                <a:solidFill>
                  <a:srgbClr val="CC0000"/>
                </a:solidFill>
                <a:latin typeface="Courier New"/>
                <a:ea typeface="Courier New"/>
                <a:cs typeface="Courier New"/>
                <a:sym typeface="Courier New"/>
              </a:rPr>
              <a:t>geneE</a:t>
            </a:r>
            <a:r>
              <a:rPr lang="en" sz="1600">
                <a:solidFill>
                  <a:srgbClr val="FF0000"/>
                </a:solidFill>
                <a:latin typeface="Courier New"/>
                <a:ea typeface="Courier New"/>
                <a:cs typeface="Courier New"/>
                <a:sym typeface="Courier New"/>
              </a:rPr>
              <a:t>"</a:t>
            </a:r>
            <a:r>
              <a:rPr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p:txBody>
      </p:sp>
      <p:graphicFrame>
        <p:nvGraphicFramePr>
          <p:cNvPr id="1333" name="Google Shape;1333;p172"/>
          <p:cNvGraphicFramePr/>
          <p:nvPr/>
        </p:nvGraphicFramePr>
        <p:xfrm>
          <a:off x="65150" y="1490900"/>
          <a:ext cx="3000000" cy="3000000"/>
        </p:xfrm>
        <a:graphic>
          <a:graphicData uri="http://schemas.openxmlformats.org/drawingml/2006/table">
            <a:tbl>
              <a:tblPr>
                <a:noFill/>
                <a:tableStyleId>{063EE096-FD07-4DDC-A7AF-DDADD6A84411}</a:tableStyleId>
              </a:tblPr>
              <a:tblGrid>
                <a:gridCol w="382850"/>
                <a:gridCol w="700375"/>
                <a:gridCol w="779125"/>
                <a:gridCol w="1382025"/>
              </a:tblGrid>
              <a:tr h="366325">
                <a:tc>
                  <a:txBody>
                    <a:bodyPr/>
                    <a:lstStyle/>
                    <a:p>
                      <a:pPr indent="0" lvl="0" marL="0" rtl="0" algn="l">
                        <a:spcBef>
                          <a:spcPts val="0"/>
                        </a:spcBef>
                        <a:spcAft>
                          <a:spcPts val="0"/>
                        </a:spcAft>
                        <a:buNone/>
                      </a:pPr>
                      <a:r>
                        <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gene</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log10_pvalue</a:t>
                      </a:r>
                      <a:endParaRPr b="1"/>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0</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2</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11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3</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4</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peak5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5</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99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6</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102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34" name="Google Shape;1334;p172"/>
          <p:cNvSpPr txBox="1"/>
          <p:nvPr/>
        </p:nvSpPr>
        <p:spPr>
          <a:xfrm>
            <a:off x="65150" y="989525"/>
            <a:ext cx="3244500" cy="400800"/>
          </a:xfrm>
          <a:prstGeom prst="rect">
            <a:avLst/>
          </a:prstGeom>
          <a:noFill/>
          <a:ln cap="flat" cmpd="sng" w="9525">
            <a:solidFill>
              <a:srgbClr val="004C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29292"/>
                </a:solidFill>
                <a:latin typeface="Courier New"/>
                <a:ea typeface="Courier New"/>
                <a:cs typeface="Courier New"/>
                <a:sym typeface="Courier New"/>
              </a:rPr>
              <a:t>1</a:t>
            </a:r>
            <a:r>
              <a:rPr b="1" lang="en" sz="1600">
                <a:solidFill>
                  <a:schemeClr val="dk1"/>
                </a:solidFill>
                <a:latin typeface="Courier New"/>
                <a:ea typeface="Courier New"/>
                <a:cs typeface="Courier New"/>
                <a:sym typeface="Courier New"/>
              </a:rPr>
              <a:t> </a:t>
            </a:r>
            <a:r>
              <a:rPr lang="en" sz="1600">
                <a:latin typeface="Courier New"/>
                <a:ea typeface="Courier New"/>
                <a:cs typeface="Courier New"/>
                <a:sym typeface="Courier New"/>
              </a:rPr>
              <a:t>peak_gene_df</a:t>
            </a:r>
            <a:endParaRPr sz="1600">
              <a:latin typeface="Courier New"/>
              <a:ea typeface="Courier New"/>
              <a:cs typeface="Courier New"/>
              <a:sym typeface="Courier New"/>
            </a:endParaRPr>
          </a:p>
        </p:txBody>
      </p:sp>
      <p:graphicFrame>
        <p:nvGraphicFramePr>
          <p:cNvPr id="1335" name="Google Shape;1335;p172"/>
          <p:cNvGraphicFramePr/>
          <p:nvPr/>
        </p:nvGraphicFramePr>
        <p:xfrm>
          <a:off x="3583775" y="2283300"/>
          <a:ext cx="3000000" cy="3000000"/>
        </p:xfrm>
        <a:graphic>
          <a:graphicData uri="http://schemas.openxmlformats.org/drawingml/2006/table">
            <a:tbl>
              <a:tblPr>
                <a:noFill/>
                <a:tableStyleId>{063EE096-FD07-4DDC-A7AF-DDADD6A84411}</a:tableStyleId>
              </a:tblPr>
              <a:tblGrid>
                <a:gridCol w="382850"/>
                <a:gridCol w="700375"/>
                <a:gridCol w="779125"/>
                <a:gridCol w="1382025"/>
              </a:tblGrid>
              <a:tr h="366325">
                <a:tc>
                  <a:txBody>
                    <a:bodyPr/>
                    <a:lstStyle/>
                    <a:p>
                      <a:pPr indent="0" lvl="0" marL="0" rtl="0" algn="l">
                        <a:spcBef>
                          <a:spcPts val="0"/>
                        </a:spcBef>
                        <a:spcAft>
                          <a:spcPts val="0"/>
                        </a:spcAft>
                        <a:buNone/>
                      </a:pPr>
                      <a:r>
                        <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gene</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log10_pvalue</a:t>
                      </a:r>
                      <a:endParaRPr b="1"/>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2</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11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5</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99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6</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geneC</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102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73"/>
          <p:cNvSpPr txBox="1"/>
          <p:nvPr>
            <p:ph type="title"/>
          </p:nvPr>
        </p:nvSpPr>
        <p:spPr>
          <a:xfrm>
            <a:off x="669752" y="-89330"/>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600"/>
              <a:t>Perform Functions on Groups</a:t>
            </a:r>
            <a:endParaRPr sz="3600"/>
          </a:p>
          <a:p>
            <a:pPr indent="0" lvl="0" marL="0" rtl="0" algn="ctr">
              <a:spcBef>
                <a:spcPts val="0"/>
              </a:spcBef>
              <a:spcAft>
                <a:spcPts val="0"/>
              </a:spcAft>
              <a:buNone/>
            </a:pPr>
            <a:r>
              <a:rPr lang="en" sz="2400"/>
              <a:t>(split, apply,combine)</a:t>
            </a:r>
            <a:endParaRPr sz="2400"/>
          </a:p>
        </p:txBody>
      </p:sp>
      <p:graphicFrame>
        <p:nvGraphicFramePr>
          <p:cNvPr id="1341" name="Google Shape;1341;p173"/>
          <p:cNvGraphicFramePr/>
          <p:nvPr/>
        </p:nvGraphicFramePr>
        <p:xfrm>
          <a:off x="54000" y="1550550"/>
          <a:ext cx="3000000" cy="3000000"/>
        </p:xfrm>
        <a:graphic>
          <a:graphicData uri="http://schemas.openxmlformats.org/drawingml/2006/table">
            <a:tbl>
              <a:tblPr>
                <a:noFill/>
                <a:tableStyleId>{063EE096-FD07-4DDC-A7AF-DDADD6A84411}</a:tableStyleId>
              </a:tblPr>
              <a:tblGrid>
                <a:gridCol w="382850"/>
                <a:gridCol w="700375"/>
                <a:gridCol w="779125"/>
                <a:gridCol w="1382025"/>
              </a:tblGrid>
              <a:tr h="366325">
                <a:tc>
                  <a:txBody>
                    <a:bodyPr/>
                    <a:lstStyle/>
                    <a:p>
                      <a:pPr indent="0" lvl="0" marL="0" rtl="0" algn="l">
                        <a:spcBef>
                          <a:spcPts val="0"/>
                        </a:spcBef>
                        <a:spcAft>
                          <a:spcPts val="0"/>
                        </a:spcAft>
                        <a:buNone/>
                      </a:pPr>
                      <a:r>
                        <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gene</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log10_pvalue</a:t>
                      </a:r>
                      <a:endParaRPr b="1"/>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0</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2</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11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3</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4</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peak5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geneE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5</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99</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6</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peak7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geneC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102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42" name="Google Shape;1342;p173"/>
          <p:cNvSpPr txBox="1"/>
          <p:nvPr/>
        </p:nvSpPr>
        <p:spPr>
          <a:xfrm>
            <a:off x="54000" y="1049175"/>
            <a:ext cx="3244500" cy="400800"/>
          </a:xfrm>
          <a:prstGeom prst="rect">
            <a:avLst/>
          </a:prstGeom>
          <a:noFill/>
          <a:ln cap="flat" cmpd="sng" w="9525">
            <a:solidFill>
              <a:srgbClr val="004C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29292"/>
                </a:solidFill>
                <a:latin typeface="Courier New"/>
                <a:ea typeface="Courier New"/>
                <a:cs typeface="Courier New"/>
                <a:sym typeface="Courier New"/>
              </a:rPr>
              <a:t>1</a:t>
            </a:r>
            <a:r>
              <a:rPr b="1" lang="en" sz="1600">
                <a:solidFill>
                  <a:schemeClr val="dk1"/>
                </a:solidFill>
                <a:latin typeface="Courier New"/>
                <a:ea typeface="Courier New"/>
                <a:cs typeface="Courier New"/>
                <a:sym typeface="Courier New"/>
              </a:rPr>
              <a:t> </a:t>
            </a:r>
            <a:r>
              <a:rPr lang="en" sz="1600">
                <a:latin typeface="Courier New"/>
                <a:ea typeface="Courier New"/>
                <a:cs typeface="Courier New"/>
                <a:sym typeface="Courier New"/>
              </a:rPr>
              <a:t>peak_gene_df</a:t>
            </a:r>
            <a:endParaRPr sz="1600">
              <a:latin typeface="Courier New"/>
              <a:ea typeface="Courier New"/>
              <a:cs typeface="Courier New"/>
              <a:sym typeface="Courier New"/>
            </a:endParaRPr>
          </a:p>
        </p:txBody>
      </p:sp>
      <p:sp>
        <p:nvSpPr>
          <p:cNvPr id="1343" name="Google Shape;1343;p173"/>
          <p:cNvSpPr txBox="1"/>
          <p:nvPr/>
        </p:nvSpPr>
        <p:spPr>
          <a:xfrm>
            <a:off x="3432650" y="1049175"/>
            <a:ext cx="5611200" cy="1386000"/>
          </a:xfrm>
          <a:prstGeom prst="rect">
            <a:avLst/>
          </a:prstGeom>
          <a:noFill/>
          <a:ln cap="flat" cmpd="sng" w="9525">
            <a:solidFill>
              <a:srgbClr val="134F5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29292"/>
                </a:solidFill>
                <a:latin typeface="Courier New"/>
                <a:ea typeface="Courier New"/>
                <a:cs typeface="Courier New"/>
                <a:sym typeface="Courier New"/>
              </a:rPr>
              <a:t>1</a:t>
            </a:r>
            <a:r>
              <a:rPr b="1" lang="en">
                <a:solidFill>
                  <a:schemeClr val="dk1"/>
                </a:solidFill>
                <a:latin typeface="Courier New"/>
                <a:ea typeface="Courier New"/>
                <a:cs typeface="Courier New"/>
                <a:sym typeface="Courier New"/>
              </a:rPr>
              <a:t> </a:t>
            </a:r>
            <a:r>
              <a:rPr lang="en">
                <a:solidFill>
                  <a:srgbClr val="134F5C"/>
                </a:solidFill>
                <a:latin typeface="Courier New"/>
                <a:ea typeface="Courier New"/>
                <a:cs typeface="Courier New"/>
                <a:sym typeface="Courier New"/>
              </a:rPr>
              <a:t># apply a max function to each group</a:t>
            </a:r>
            <a:endParaRPr>
              <a:solidFill>
                <a:srgbClr val="134F5C"/>
              </a:solidFill>
              <a:latin typeface="Courier New"/>
              <a:ea typeface="Courier New"/>
              <a:cs typeface="Courier New"/>
              <a:sym typeface="Courier New"/>
            </a:endParaRPr>
          </a:p>
          <a:p>
            <a:pPr indent="0" lvl="0" marL="0" rtl="0" algn="l">
              <a:spcBef>
                <a:spcPts val="0"/>
              </a:spcBef>
              <a:spcAft>
                <a:spcPts val="0"/>
              </a:spcAft>
              <a:buNone/>
            </a:pPr>
            <a:r>
              <a:rPr lang="en">
                <a:solidFill>
                  <a:srgbClr val="929292"/>
                </a:solidFill>
                <a:latin typeface="Courier New"/>
                <a:ea typeface="Courier New"/>
                <a:cs typeface="Courier New"/>
                <a:sym typeface="Courier New"/>
              </a:rPr>
              <a:t>2</a:t>
            </a:r>
            <a:r>
              <a:rPr b="1" lang="en">
                <a:solidFill>
                  <a:schemeClr val="dk1"/>
                </a:solidFill>
                <a:latin typeface="Courier New"/>
                <a:ea typeface="Courier New"/>
                <a:cs typeface="Courier New"/>
                <a:sym typeface="Courier New"/>
              </a:rPr>
              <a:t> </a:t>
            </a:r>
            <a:r>
              <a:rPr lang="en">
                <a:solidFill>
                  <a:schemeClr val="dk1"/>
                </a:solidFill>
                <a:latin typeface="Courier New"/>
                <a:ea typeface="Courier New"/>
                <a:cs typeface="Courier New"/>
                <a:sym typeface="Courier New"/>
              </a:rPr>
              <a:t>peak_gene_grouped </a:t>
            </a:r>
            <a:r>
              <a:rPr lang="en">
                <a:solidFill>
                  <a:srgbClr val="9900FF"/>
                </a:solidFill>
                <a:latin typeface="Courier New"/>
                <a:ea typeface="Courier New"/>
                <a:cs typeface="Courier New"/>
                <a:sym typeface="Courier New"/>
              </a:rPr>
              <a:t>=</a:t>
            </a:r>
            <a:r>
              <a:rPr lang="en">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rgbClr val="929292"/>
                </a:solidFill>
                <a:latin typeface="Courier New"/>
                <a:ea typeface="Courier New"/>
                <a:cs typeface="Courier New"/>
                <a:sym typeface="Courier New"/>
              </a:rPr>
              <a:t>3	</a:t>
            </a:r>
            <a:r>
              <a:rPr lang="en">
                <a:solidFill>
                  <a:schemeClr val="dk1"/>
                </a:solidFill>
                <a:latin typeface="Courier New"/>
                <a:ea typeface="Courier New"/>
                <a:cs typeface="Courier New"/>
                <a:sym typeface="Courier New"/>
              </a:rPr>
              <a:t>peak_gene_df.groupby(</a:t>
            </a:r>
            <a:r>
              <a:rPr lang="en">
                <a:solidFill>
                  <a:srgbClr val="FF0000"/>
                </a:solidFill>
                <a:latin typeface="Courier New"/>
                <a:ea typeface="Courier New"/>
                <a:cs typeface="Courier New"/>
                <a:sym typeface="Courier New"/>
              </a:rPr>
              <a:t>"</a:t>
            </a:r>
            <a:r>
              <a:rPr lang="en">
                <a:solidFill>
                  <a:srgbClr val="CC0000"/>
                </a:solidFill>
                <a:latin typeface="Courier New"/>
                <a:ea typeface="Courier New"/>
                <a:cs typeface="Courier New"/>
                <a:sym typeface="Courier New"/>
              </a:rPr>
              <a:t>gene</a:t>
            </a:r>
            <a:r>
              <a:rPr lang="en">
                <a:solidFill>
                  <a:srgbClr val="FF0000"/>
                </a:solidFill>
                <a:latin typeface="Courier New"/>
                <a:ea typeface="Courier New"/>
                <a:cs typeface="Courier New"/>
                <a:sym typeface="Courier New"/>
              </a:rPr>
              <a:t>"</a:t>
            </a:r>
            <a:r>
              <a:rPr lang="en">
                <a:solidFill>
                  <a:schemeClr val="dk1"/>
                </a:solidFill>
                <a:latin typeface="Courier New"/>
                <a:ea typeface="Courier New"/>
                <a:cs typeface="Courier New"/>
                <a:sym typeface="Courier New"/>
              </a:rPr>
              <a:t>) </a:t>
            </a:r>
            <a:r>
              <a:rPr lang="en">
                <a:solidFill>
                  <a:srgbClr val="134F5C"/>
                </a:solidFill>
                <a:latin typeface="Courier New"/>
                <a:ea typeface="Courier New"/>
                <a:cs typeface="Courier New"/>
                <a:sym typeface="Courier New"/>
              </a:rPr>
              <a:t># split</a:t>
            </a:r>
            <a:endParaRPr>
              <a:solidFill>
                <a:srgbClr val="134F5C"/>
              </a:solidFill>
              <a:latin typeface="Courier New"/>
              <a:ea typeface="Courier New"/>
              <a:cs typeface="Courier New"/>
              <a:sym typeface="Courier New"/>
            </a:endParaRPr>
          </a:p>
          <a:p>
            <a:pPr indent="0" lvl="0" marL="0" rtl="0" algn="l">
              <a:spcBef>
                <a:spcPts val="0"/>
              </a:spcBef>
              <a:spcAft>
                <a:spcPts val="0"/>
              </a:spcAft>
              <a:buNone/>
            </a:pPr>
            <a:r>
              <a:rPr lang="en">
                <a:solidFill>
                  <a:srgbClr val="929292"/>
                </a:solidFill>
                <a:latin typeface="Courier New"/>
                <a:ea typeface="Courier New"/>
                <a:cs typeface="Courier New"/>
                <a:sym typeface="Courier New"/>
              </a:rPr>
              <a:t>4</a:t>
            </a:r>
            <a:r>
              <a:rPr b="1" lang="en">
                <a:solidFill>
                  <a:schemeClr val="dk1"/>
                </a:solidFill>
                <a:latin typeface="Courier New"/>
                <a:ea typeface="Courier New"/>
                <a:cs typeface="Courier New"/>
                <a:sym typeface="Courier New"/>
              </a:rPr>
              <a:t> </a:t>
            </a:r>
            <a:r>
              <a:rPr lang="en">
                <a:solidFill>
                  <a:srgbClr val="134F5C"/>
                </a:solidFill>
                <a:latin typeface="Courier New"/>
                <a:ea typeface="Courier New"/>
                <a:cs typeface="Courier New"/>
                <a:sym typeface="Courier New"/>
              </a:rPr>
              <a:t># apply &amp; combine</a:t>
            </a:r>
            <a:endParaRPr>
              <a:solidFill>
                <a:srgbClr val="134F5C"/>
              </a:solidFill>
              <a:latin typeface="Courier New"/>
              <a:ea typeface="Courier New"/>
              <a:cs typeface="Courier New"/>
              <a:sym typeface="Courier New"/>
            </a:endParaRPr>
          </a:p>
          <a:p>
            <a:pPr indent="0" lvl="0" marL="0" rtl="0" algn="l">
              <a:spcBef>
                <a:spcPts val="0"/>
              </a:spcBef>
              <a:spcAft>
                <a:spcPts val="0"/>
              </a:spcAft>
              <a:buNone/>
            </a:pPr>
            <a:r>
              <a:rPr lang="en">
                <a:solidFill>
                  <a:srgbClr val="929292"/>
                </a:solidFill>
                <a:latin typeface="Courier New"/>
                <a:ea typeface="Courier New"/>
                <a:cs typeface="Courier New"/>
                <a:sym typeface="Courier New"/>
              </a:rPr>
              <a:t>5</a:t>
            </a:r>
            <a:r>
              <a:rPr b="1" lang="en">
                <a:solidFill>
                  <a:schemeClr val="dk1"/>
                </a:solidFill>
                <a:latin typeface="Courier New"/>
                <a:ea typeface="Courier New"/>
                <a:cs typeface="Courier New"/>
                <a:sym typeface="Courier New"/>
              </a:rPr>
              <a:t> </a:t>
            </a:r>
            <a:r>
              <a:rPr lang="en">
                <a:solidFill>
                  <a:schemeClr val="dk1"/>
                </a:solidFill>
                <a:latin typeface="Courier New"/>
                <a:ea typeface="Courier New"/>
                <a:cs typeface="Courier New"/>
                <a:sym typeface="Courier New"/>
              </a:rPr>
              <a:t>peak_gene_grouped[</a:t>
            </a:r>
            <a:r>
              <a:rPr lang="en">
                <a:solidFill>
                  <a:srgbClr val="FF0000"/>
                </a:solidFill>
                <a:latin typeface="Courier New"/>
                <a:ea typeface="Courier New"/>
                <a:cs typeface="Courier New"/>
                <a:sym typeface="Courier New"/>
              </a:rPr>
              <a:t>"</a:t>
            </a:r>
            <a:r>
              <a:rPr lang="en">
                <a:solidFill>
                  <a:srgbClr val="CC0000"/>
                </a:solidFill>
                <a:latin typeface="Courier New"/>
                <a:ea typeface="Courier New"/>
                <a:cs typeface="Courier New"/>
                <a:sym typeface="Courier New"/>
              </a:rPr>
              <a:t>log10_pvalues</a:t>
            </a:r>
            <a:r>
              <a:rPr lang="en">
                <a:solidFill>
                  <a:srgbClr val="FF0000"/>
                </a:solidFill>
                <a:latin typeface="Courier New"/>
                <a:ea typeface="Courier New"/>
                <a:cs typeface="Courier New"/>
                <a:sym typeface="Courier New"/>
              </a:rPr>
              <a:t>"</a:t>
            </a:r>
            <a:r>
              <a:rPr lang="en">
                <a:solidFill>
                  <a:schemeClr val="dk1"/>
                </a:solidFill>
                <a:latin typeface="Courier New"/>
                <a:ea typeface="Courier New"/>
                <a:cs typeface="Courier New"/>
                <a:sym typeface="Courier New"/>
              </a:rPr>
              <a:t>]</a:t>
            </a:r>
            <a:r>
              <a:rPr lang="en">
                <a:solidFill>
                  <a:schemeClr val="dk1"/>
                </a:solidFill>
                <a:latin typeface="Courier New"/>
                <a:ea typeface="Courier New"/>
                <a:cs typeface="Courier New"/>
                <a:sym typeface="Courier New"/>
              </a:rPr>
              <a:t>.apply</a:t>
            </a:r>
            <a:r>
              <a:rPr lang="en">
                <a:solidFill>
                  <a:schemeClr val="dk1"/>
                </a:solidFill>
                <a:latin typeface="Courier New"/>
                <a:ea typeface="Courier New"/>
                <a:cs typeface="Courier New"/>
                <a:sym typeface="Courier New"/>
              </a:rPr>
              <a:t>(np.max)</a:t>
            </a:r>
            <a:r>
              <a:rPr lang="en">
                <a:solidFill>
                  <a:srgbClr val="134F5C"/>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graphicFrame>
        <p:nvGraphicFramePr>
          <p:cNvPr id="1344" name="Google Shape;1344;p173"/>
          <p:cNvGraphicFramePr/>
          <p:nvPr/>
        </p:nvGraphicFramePr>
        <p:xfrm>
          <a:off x="3539575" y="2565460"/>
          <a:ext cx="3000000" cy="3000000"/>
        </p:xfrm>
        <a:graphic>
          <a:graphicData uri="http://schemas.openxmlformats.org/drawingml/2006/table">
            <a:tbl>
              <a:tblPr>
                <a:noFill/>
                <a:tableStyleId>{063EE096-FD07-4DDC-A7AF-DDADD6A84411}</a:tableStyleId>
              </a:tblPr>
              <a:tblGrid>
                <a:gridCol w="871225"/>
                <a:gridCol w="1457625"/>
              </a:tblGrid>
              <a:tr h="398500">
                <a:tc>
                  <a:txBody>
                    <a:bodyPr/>
                    <a:lstStyle/>
                    <a:p>
                      <a:pPr indent="0" lvl="0" marL="0" rtl="0" algn="l">
                        <a:spcBef>
                          <a:spcPts val="0"/>
                        </a:spcBef>
                        <a:spcAft>
                          <a:spcPts val="0"/>
                        </a:spcAft>
                        <a:buNone/>
                      </a:pPr>
                      <a:r>
                        <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log10_pvalue</a:t>
                      </a:r>
                      <a:endParaRPr b="1"/>
                    </a:p>
                  </a:txBody>
                  <a:tcPr marT="91425" marB="91425" marR="91425" marL="91425">
                    <a:lnB cap="flat" cmpd="sng" w="9525">
                      <a:solidFill>
                        <a:srgbClr val="9E9E9E"/>
                      </a:solidFill>
                      <a:prstDash val="solid"/>
                      <a:round/>
                      <a:headEnd len="sm" w="sm" type="none"/>
                      <a:tailEnd len="sm" w="sm" type="none"/>
                    </a:lnB>
                  </a:tcPr>
                </a:tc>
              </a:tr>
              <a:tr h="352150">
                <a:tc>
                  <a:txBody>
                    <a:bodyPr/>
                    <a:lstStyle/>
                    <a:p>
                      <a:pPr indent="0" lvl="0" marL="0" rtl="0" algn="l">
                        <a:spcBef>
                          <a:spcPts val="0"/>
                        </a:spcBef>
                        <a:spcAft>
                          <a:spcPts val="0"/>
                        </a:spcAft>
                        <a:buNone/>
                      </a:pPr>
                      <a:r>
                        <a:rPr b="1" lang="en">
                          <a:solidFill>
                            <a:schemeClr val="dk1"/>
                          </a:solidFill>
                        </a:rPr>
                        <a:t>gene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8475">
                <a:tc>
                  <a:txBody>
                    <a:bodyPr/>
                    <a:lstStyle/>
                    <a:p>
                      <a:pPr indent="0" lvl="0" marL="0" rtl="0" algn="l">
                        <a:spcBef>
                          <a:spcPts val="0"/>
                        </a:spcBef>
                        <a:spcAft>
                          <a:spcPts val="0"/>
                        </a:spcAft>
                        <a:buNone/>
                      </a:pPr>
                      <a:r>
                        <a:rPr b="1" lang="en">
                          <a:solidFill>
                            <a:schemeClr val="dk1"/>
                          </a:solidFill>
                        </a:rPr>
                        <a:t>geneA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8475">
                <a:tc>
                  <a:txBody>
                    <a:bodyPr/>
                    <a:lstStyle/>
                    <a:p>
                      <a:pPr indent="0" lvl="0" marL="0" rtl="0" algn="l">
                        <a:spcBef>
                          <a:spcPts val="0"/>
                        </a:spcBef>
                        <a:spcAft>
                          <a:spcPts val="0"/>
                        </a:spcAft>
                        <a:buNone/>
                      </a:pPr>
                      <a:r>
                        <a:rPr b="1" lang="en">
                          <a:solidFill>
                            <a:schemeClr val="dk1"/>
                          </a:solidFill>
                        </a:rPr>
                        <a:t>geneB</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8475">
                <a:tc>
                  <a:txBody>
                    <a:bodyPr/>
                    <a:lstStyle/>
                    <a:p>
                      <a:pPr indent="0" lvl="0" marL="0" rtl="0" algn="l">
                        <a:spcBef>
                          <a:spcPts val="0"/>
                        </a:spcBef>
                        <a:spcAft>
                          <a:spcPts val="0"/>
                        </a:spcAft>
                        <a:buNone/>
                      </a:pPr>
                      <a:r>
                        <a:rPr b="1" lang="en">
                          <a:solidFill>
                            <a:schemeClr val="dk1"/>
                          </a:solidFill>
                        </a:rPr>
                        <a:t>geneC</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102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8475">
                <a:tc>
                  <a:txBody>
                    <a:bodyPr/>
                    <a:lstStyle/>
                    <a:p>
                      <a:pPr indent="0" lvl="0" marL="0" rtl="0" algn="l">
                        <a:spcBef>
                          <a:spcPts val="0"/>
                        </a:spcBef>
                        <a:spcAft>
                          <a:spcPts val="0"/>
                        </a:spcAft>
                        <a:buNone/>
                      </a:pPr>
                      <a:r>
                        <a:rPr b="1" lang="en">
                          <a:solidFill>
                            <a:schemeClr val="dk1"/>
                          </a:solidFill>
                        </a:rPr>
                        <a:t>geneE</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75"/>
          <p:cNvSpPr txBox="1"/>
          <p:nvPr>
            <p:ph type="title"/>
          </p:nvPr>
        </p:nvSpPr>
        <p:spPr>
          <a:xfrm>
            <a:off x="628650" y="273844"/>
            <a:ext cx="7886700" cy="9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Today’s schedule</a:t>
            </a:r>
            <a:endParaRPr/>
          </a:p>
        </p:txBody>
      </p:sp>
      <p:sp>
        <p:nvSpPr>
          <p:cNvPr id="450" name="Google Shape;450;p75"/>
          <p:cNvSpPr txBox="1"/>
          <p:nvPr>
            <p:ph idx="1" type="body"/>
          </p:nvPr>
        </p:nvSpPr>
        <p:spPr>
          <a:xfrm>
            <a:off x="628650" y="1369219"/>
            <a:ext cx="7886700" cy="3263400"/>
          </a:xfrm>
          <a:prstGeom prst="rect">
            <a:avLst/>
          </a:prstGeom>
        </p:spPr>
        <p:txBody>
          <a:bodyPr anchorCtr="0" anchor="t" bIns="45700" lIns="91425" spcFirstLastPara="1" rIns="91425" wrap="square" tIns="45700">
            <a:noAutofit/>
          </a:bodyPr>
          <a:lstStyle/>
          <a:p>
            <a:pPr indent="-342900" lvl="0" marL="457200" marR="0" rtl="0" algn="l">
              <a:lnSpc>
                <a:spcPct val="90000"/>
              </a:lnSpc>
              <a:spcBef>
                <a:spcPts val="750"/>
              </a:spcBef>
              <a:spcAft>
                <a:spcPts val="0"/>
              </a:spcAft>
              <a:buClr>
                <a:schemeClr val="dk1"/>
              </a:buClr>
              <a:buSzPts val="1800"/>
              <a:buFont typeface="Arial"/>
              <a:buAutoNum type="arabicPeriod"/>
            </a:pPr>
            <a:r>
              <a:rPr lang="en"/>
              <a:t>Introduction to Pandas</a:t>
            </a:r>
            <a:endParaRPr/>
          </a:p>
          <a:p>
            <a:pPr indent="-342900" lvl="0" marL="457200" marR="0" rtl="0" algn="l">
              <a:lnSpc>
                <a:spcPct val="90000"/>
              </a:lnSpc>
              <a:spcBef>
                <a:spcPts val="0"/>
              </a:spcBef>
              <a:spcAft>
                <a:spcPts val="0"/>
              </a:spcAft>
              <a:buClr>
                <a:schemeClr val="dk1"/>
              </a:buClr>
              <a:buSzPts val="1800"/>
              <a:buFont typeface="Arial"/>
              <a:buAutoNum type="arabicPeriod"/>
            </a:pPr>
            <a:r>
              <a:rPr lang="en"/>
              <a:t>Creating a pandas dataframe</a:t>
            </a:r>
            <a:endParaRPr/>
          </a:p>
          <a:p>
            <a:pPr indent="-342900" lvl="0" marL="457200" marR="0" rtl="0" algn="l">
              <a:lnSpc>
                <a:spcPct val="90000"/>
              </a:lnSpc>
              <a:spcBef>
                <a:spcPts val="0"/>
              </a:spcBef>
              <a:spcAft>
                <a:spcPts val="0"/>
              </a:spcAft>
              <a:buClr>
                <a:schemeClr val="dk1"/>
              </a:buClr>
              <a:buSzPts val="1800"/>
              <a:buFont typeface="Arial"/>
              <a:buAutoNum type="arabicPeriod"/>
            </a:pPr>
            <a:r>
              <a:rPr lang="en"/>
              <a:t>Selecting an index or column from a pandas dataframe</a:t>
            </a:r>
            <a:endParaRPr/>
          </a:p>
          <a:p>
            <a:pPr indent="-342900" lvl="0" marL="457200" marR="0" rtl="0" algn="l">
              <a:lnSpc>
                <a:spcPct val="90000"/>
              </a:lnSpc>
              <a:spcBef>
                <a:spcPts val="0"/>
              </a:spcBef>
              <a:spcAft>
                <a:spcPts val="0"/>
              </a:spcAft>
              <a:buClr>
                <a:schemeClr val="dk1"/>
              </a:buClr>
              <a:buSzPts val="1800"/>
              <a:buFont typeface="Arial"/>
              <a:buAutoNum type="arabicPeriod"/>
            </a:pPr>
            <a:r>
              <a:rPr lang="en"/>
              <a:t>Writing pandas dataframes to a file</a:t>
            </a:r>
            <a:endParaRPr/>
          </a:p>
          <a:p>
            <a:pPr indent="-342900" lvl="0" marL="457200" marR="0" rtl="0" algn="l">
              <a:lnSpc>
                <a:spcPct val="90000"/>
              </a:lnSpc>
              <a:spcBef>
                <a:spcPts val="0"/>
              </a:spcBef>
              <a:spcAft>
                <a:spcPts val="0"/>
              </a:spcAft>
              <a:buClr>
                <a:schemeClr val="dk1"/>
              </a:buClr>
              <a:buSzPts val="1800"/>
              <a:buFont typeface="Arial"/>
              <a:buAutoNum type="arabicPeriod"/>
            </a:pPr>
            <a:r>
              <a:rPr lang="en"/>
              <a:t>Updating DataFrames</a:t>
            </a:r>
            <a:endParaRPr/>
          </a:p>
          <a:p>
            <a:pPr indent="-342900" lvl="1" marL="914400" marR="0" rtl="0" algn="l">
              <a:lnSpc>
                <a:spcPct val="90000"/>
              </a:lnSpc>
              <a:spcBef>
                <a:spcPts val="0"/>
              </a:spcBef>
              <a:spcAft>
                <a:spcPts val="0"/>
              </a:spcAft>
              <a:buClr>
                <a:schemeClr val="dk1"/>
              </a:buClr>
              <a:buSzPts val="1800"/>
              <a:buFont typeface="Arial"/>
              <a:buAutoNum type="alphaLcPeriod"/>
            </a:pPr>
            <a:r>
              <a:rPr lang="en"/>
              <a:t>Creating new rows/columns</a:t>
            </a:r>
            <a:endParaRPr/>
          </a:p>
          <a:p>
            <a:pPr indent="-342900" lvl="1" marL="914400" marR="0" rtl="0" algn="l">
              <a:lnSpc>
                <a:spcPct val="90000"/>
              </a:lnSpc>
              <a:spcBef>
                <a:spcPts val="0"/>
              </a:spcBef>
              <a:spcAft>
                <a:spcPts val="0"/>
              </a:spcAft>
              <a:buClr>
                <a:schemeClr val="dk1"/>
              </a:buClr>
              <a:buSzPts val="1800"/>
              <a:buFont typeface="Arial"/>
              <a:buAutoNum type="alphaLcPeriod"/>
            </a:pPr>
            <a:r>
              <a:rPr lang="en"/>
              <a:t>Dropping rows/columns</a:t>
            </a:r>
            <a:endParaRPr/>
          </a:p>
          <a:p>
            <a:pPr indent="-342900" lvl="1" marL="914400" marR="0" rtl="0" algn="l">
              <a:lnSpc>
                <a:spcPct val="90000"/>
              </a:lnSpc>
              <a:spcBef>
                <a:spcPts val="0"/>
              </a:spcBef>
              <a:spcAft>
                <a:spcPts val="0"/>
              </a:spcAft>
              <a:buClr>
                <a:schemeClr val="dk1"/>
              </a:buClr>
              <a:buSzPts val="1800"/>
              <a:buFont typeface="Arial"/>
              <a:buAutoNum type="alphaLcPeriod"/>
            </a:pPr>
            <a:r>
              <a:rPr lang="en"/>
              <a:t>Sorting Columns/Rows</a:t>
            </a:r>
            <a:endParaRPr/>
          </a:p>
          <a:p>
            <a:pPr indent="-342900" lvl="1" marL="914400" marR="0" rtl="0" algn="l">
              <a:lnSpc>
                <a:spcPct val="90000"/>
              </a:lnSpc>
              <a:spcBef>
                <a:spcPts val="0"/>
              </a:spcBef>
              <a:spcAft>
                <a:spcPts val="0"/>
              </a:spcAft>
              <a:buClr>
                <a:schemeClr val="dk1"/>
              </a:buClr>
              <a:buSzPts val="1800"/>
              <a:buFont typeface="Arial"/>
              <a:buAutoNum type="alphaLcPeriod"/>
            </a:pPr>
            <a:r>
              <a:rPr lang="en"/>
              <a:t>Applying Functions to Columns/Rows/Values in a dataframe</a:t>
            </a:r>
            <a:endParaRPr/>
          </a:p>
          <a:p>
            <a:pPr indent="-342900" lvl="0" marL="457200" marR="0" rtl="0" algn="l">
              <a:lnSpc>
                <a:spcPct val="90000"/>
              </a:lnSpc>
              <a:spcBef>
                <a:spcPts val="0"/>
              </a:spcBef>
              <a:spcAft>
                <a:spcPts val="0"/>
              </a:spcAft>
              <a:buClr>
                <a:schemeClr val="dk1"/>
              </a:buClr>
              <a:buSzPts val="1800"/>
              <a:buFont typeface="Arial"/>
              <a:buAutoNum type="arabicPeriod"/>
            </a:pPr>
            <a:r>
              <a:rPr lang="en"/>
              <a:t>Combining DataFrames together</a:t>
            </a:r>
            <a:endParaRPr/>
          </a:p>
          <a:p>
            <a:pPr indent="-342900" lvl="0" marL="457200" rtl="0" algn="l">
              <a:spcBef>
                <a:spcPts val="0"/>
              </a:spcBef>
              <a:spcAft>
                <a:spcPts val="0"/>
              </a:spcAft>
              <a:buSzPts val="1800"/>
              <a:buAutoNum type="arabicPeriod"/>
            </a:pPr>
            <a:r>
              <a:rPr lang="en"/>
              <a:t>Grouping Rows in DataFrames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174"/>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Summary</a:t>
            </a:r>
            <a:endParaRPr/>
          </a:p>
        </p:txBody>
      </p:sp>
      <p:sp>
        <p:nvSpPr>
          <p:cNvPr id="1350" name="Google Shape;1350;p174"/>
          <p:cNvSpPr txBox="1"/>
          <p:nvPr>
            <p:ph idx="1" type="body"/>
          </p:nvPr>
        </p:nvSpPr>
        <p:spPr>
          <a:xfrm>
            <a:off x="669727" y="1366242"/>
            <a:ext cx="7804500" cy="3315000"/>
          </a:xfrm>
          <a:prstGeom prst="rect">
            <a:avLst/>
          </a:prstGeom>
          <a:noFill/>
          <a:ln>
            <a:noFill/>
          </a:ln>
        </p:spPr>
        <p:txBody>
          <a:bodyPr anchorCtr="0" anchor="t" bIns="32750" lIns="32750" spcFirstLastPara="1" rIns="32750" wrap="square" tIns="32750">
            <a:noAutofit/>
          </a:bodyPr>
          <a:lstStyle/>
          <a:p>
            <a:pPr indent="-292100" lvl="0" marL="29210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We can now build pandas DataFrames in python using lists, dictionaries</a:t>
            </a:r>
            <a:r>
              <a:rPr lang="en"/>
              <a:t>, or</a:t>
            </a:r>
            <a:r>
              <a:rPr b="0" i="0" lang="en" sz="2100" u="none" cap="none" strike="noStrike">
                <a:solidFill>
                  <a:srgbClr val="000000"/>
                </a:solidFill>
                <a:latin typeface="Helvetica Neue"/>
                <a:ea typeface="Helvetica Neue"/>
                <a:cs typeface="Helvetica Neue"/>
                <a:sym typeface="Helvetica Neue"/>
              </a:rPr>
              <a:t> files</a:t>
            </a:r>
            <a:endParaRPr/>
          </a:p>
          <a:p>
            <a:pPr indent="-292100" lvl="0" marL="29210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We can subset these DataFrames</a:t>
            </a:r>
            <a:endParaRPr/>
          </a:p>
          <a:p>
            <a:pPr indent="-292100" lvl="0" marL="29210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We can export these DataFrames to a File</a:t>
            </a:r>
            <a:endParaRPr>
              <a:solidFill>
                <a:schemeClr val="dk1"/>
              </a:solidFill>
            </a:endParaRPr>
          </a:p>
          <a:p>
            <a:pPr indent="-292100" lvl="0" marL="292100" rtl="0" algn="l">
              <a:lnSpc>
                <a:spcPct val="100000"/>
              </a:lnSpc>
              <a:spcBef>
                <a:spcPts val="0"/>
              </a:spcBef>
              <a:spcAft>
                <a:spcPts val="0"/>
              </a:spcAft>
              <a:buClr>
                <a:srgbClr val="000000"/>
              </a:buClr>
              <a:buSzPts val="3000"/>
              <a:buFont typeface="Helvetica Neue"/>
              <a:buChar char="•"/>
            </a:pPr>
            <a:r>
              <a:rPr lang="en">
                <a:solidFill>
                  <a:schemeClr val="dk1"/>
                </a:solidFill>
              </a:rPr>
              <a:t>We can sort and apply functions to DataFrames</a:t>
            </a:r>
            <a:endParaRPr>
              <a:solidFill>
                <a:schemeClr val="dk1"/>
              </a:solidFill>
            </a:endParaRPr>
          </a:p>
          <a:p>
            <a:pPr indent="-381000" lvl="0" marL="292100" rtl="0" algn="l">
              <a:lnSpc>
                <a:spcPct val="100000"/>
              </a:lnSpc>
              <a:spcBef>
                <a:spcPts val="0"/>
              </a:spcBef>
              <a:spcAft>
                <a:spcPts val="0"/>
              </a:spcAft>
              <a:buClr>
                <a:schemeClr val="dk1"/>
              </a:buClr>
              <a:buSzPts val="3000"/>
              <a:buChar char="•"/>
            </a:pPr>
            <a:r>
              <a:rPr lang="en">
                <a:solidFill>
                  <a:schemeClr val="dk1"/>
                </a:solidFill>
              </a:rPr>
              <a:t>Merge ataFrames together using the .join() function</a:t>
            </a:r>
            <a:endParaRPr>
              <a:solidFill>
                <a:schemeClr val="dk1"/>
              </a:solidFill>
            </a:endParaRPr>
          </a:p>
          <a:p>
            <a:pPr indent="-381000" lvl="0" marL="292100" rtl="0" algn="l">
              <a:lnSpc>
                <a:spcPct val="100000"/>
              </a:lnSpc>
              <a:spcBef>
                <a:spcPts val="0"/>
              </a:spcBef>
              <a:spcAft>
                <a:spcPts val="0"/>
              </a:spcAft>
              <a:buClr>
                <a:schemeClr val="dk1"/>
              </a:buClr>
              <a:buSzPts val="3000"/>
              <a:buChar char="•"/>
            </a:pPr>
            <a:r>
              <a:rPr lang="en">
                <a:solidFill>
                  <a:schemeClr val="dk1"/>
                </a:solidFill>
              </a:rPr>
              <a:t>Group series together using .groupby() function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175"/>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rtl="0" algn="ctr">
              <a:lnSpc>
                <a:spcPct val="100000"/>
              </a:lnSpc>
              <a:spcBef>
                <a:spcPts val="0"/>
              </a:spcBef>
              <a:spcAft>
                <a:spcPts val="0"/>
              </a:spcAft>
              <a:buClr>
                <a:srgbClr val="000000"/>
              </a:buClr>
              <a:buSzPts val="5200"/>
              <a:buFont typeface="Helvetica Neue"/>
              <a:buNone/>
            </a:pPr>
            <a:r>
              <a:rPr b="0" i="0" lang="en" sz="5200" u="none" cap="none" strike="noStrike">
                <a:solidFill>
                  <a:srgbClr val="000000"/>
                </a:solidFill>
                <a:latin typeface="Helvetica Neue"/>
                <a:ea typeface="Helvetica Neue"/>
                <a:cs typeface="Helvetica Neue"/>
                <a:sym typeface="Helvetica Neue"/>
              </a:rPr>
              <a:t>Next Lecture</a:t>
            </a:r>
            <a:endParaRPr/>
          </a:p>
        </p:txBody>
      </p:sp>
      <p:sp>
        <p:nvSpPr>
          <p:cNvPr id="1356" name="Google Shape;1356;p175"/>
          <p:cNvSpPr txBox="1"/>
          <p:nvPr>
            <p:ph idx="1" type="body"/>
          </p:nvPr>
        </p:nvSpPr>
        <p:spPr>
          <a:xfrm>
            <a:off x="669727" y="1366242"/>
            <a:ext cx="7804500" cy="3315000"/>
          </a:xfrm>
          <a:prstGeom prst="rect">
            <a:avLst/>
          </a:prstGeom>
          <a:noFill/>
          <a:ln>
            <a:noFill/>
          </a:ln>
        </p:spPr>
        <p:txBody>
          <a:bodyPr anchorCtr="0" anchor="t" bIns="32750" lIns="32750" spcFirstLastPara="1" rIns="32750" wrap="square" tIns="32750">
            <a:noAutofit/>
          </a:bodyPr>
          <a:lstStyle/>
          <a:p>
            <a:pPr indent="-298450" lvl="0" marL="292100" rtl="0" algn="l">
              <a:lnSpc>
                <a:spcPct val="100000"/>
              </a:lnSpc>
              <a:spcBef>
                <a:spcPts val="2700"/>
              </a:spcBef>
              <a:spcAft>
                <a:spcPts val="0"/>
              </a:spcAft>
              <a:buSzPts val="1700"/>
              <a:buChar char="•"/>
            </a:pPr>
            <a:r>
              <a:rPr lang="en"/>
              <a:t>Visualization and plotnine</a:t>
            </a:r>
            <a:endParaRPr/>
          </a:p>
          <a:p>
            <a:pPr indent="-298450" lvl="0" marL="292100" rtl="0" algn="l">
              <a:lnSpc>
                <a:spcPct val="100000"/>
              </a:lnSpc>
              <a:spcBef>
                <a:spcPts val="0"/>
              </a:spcBef>
              <a:spcAft>
                <a:spcPts val="0"/>
              </a:spcAft>
              <a:buSzPts val="1700"/>
              <a:buChar char="•"/>
            </a:pPr>
            <a:r>
              <a:rPr lang="en"/>
              <a:t>Make sure you have </a:t>
            </a:r>
            <a:r>
              <a:rPr lang="en">
                <a:solidFill>
                  <a:schemeClr val="dk1"/>
                </a:solidFill>
              </a:rPr>
              <a:t>plotnine</a:t>
            </a:r>
            <a:r>
              <a:rPr lang="en"/>
              <a:t> installed</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176"/>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l">
              <a:lnSpc>
                <a:spcPct val="90000"/>
              </a:lnSpc>
              <a:spcBef>
                <a:spcPts val="750"/>
              </a:spcBef>
              <a:spcAft>
                <a:spcPts val="0"/>
              </a:spcAft>
              <a:buNone/>
            </a:pPr>
            <a:r>
              <a:rPr lang="en" sz="4400">
                <a:solidFill>
                  <a:schemeClr val="dk1"/>
                </a:solidFill>
                <a:latin typeface="Calibri"/>
                <a:ea typeface="Calibri"/>
                <a:cs typeface="Calibri"/>
                <a:sym typeface="Calibri"/>
              </a:rPr>
              <a:t>APPENDIX</a:t>
            </a:r>
            <a:endParaRPr sz="44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77"/>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l">
              <a:lnSpc>
                <a:spcPct val="90000"/>
              </a:lnSpc>
              <a:spcBef>
                <a:spcPts val="750"/>
              </a:spcBef>
              <a:spcAft>
                <a:spcPts val="0"/>
              </a:spcAft>
              <a:buNone/>
            </a:pPr>
            <a:r>
              <a:rPr lang="en" sz="4400">
                <a:solidFill>
                  <a:schemeClr val="dk1"/>
                </a:solidFill>
                <a:latin typeface="Calibri"/>
                <a:ea typeface="Calibri"/>
                <a:cs typeface="Calibri"/>
                <a:sym typeface="Calibri"/>
              </a:rPr>
              <a:t>Functions to deal with missing data</a:t>
            </a:r>
            <a:endParaRPr sz="44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178"/>
          <p:cNvSpPr txBox="1"/>
          <p:nvPr>
            <p:ph type="title"/>
          </p:nvPr>
        </p:nvSpPr>
        <p:spPr>
          <a:xfrm>
            <a:off x="591575" y="401897"/>
            <a:ext cx="7804500" cy="514800"/>
          </a:xfrm>
          <a:prstGeom prst="rect">
            <a:avLst/>
          </a:prstGeom>
          <a:noFill/>
          <a:ln>
            <a:noFill/>
          </a:ln>
        </p:spPr>
        <p:txBody>
          <a:bodyPr anchorCtr="0" anchor="ctr" bIns="32750" lIns="32750" spcFirstLastPara="1" rIns="32750" wrap="square" tIns="32750">
            <a:noAutofit/>
          </a:bodyPr>
          <a:lstStyle/>
          <a:p>
            <a:pPr indent="0" lvl="0" marL="0" rtl="0" algn="ctr">
              <a:lnSpc>
                <a:spcPct val="100000"/>
              </a:lnSpc>
              <a:spcBef>
                <a:spcPts val="0"/>
              </a:spcBef>
              <a:spcAft>
                <a:spcPts val="0"/>
              </a:spcAft>
              <a:buClr>
                <a:srgbClr val="000000"/>
              </a:buClr>
              <a:buSzPts val="5200"/>
              <a:buFont typeface="Helvetica Neue"/>
              <a:buNone/>
            </a:pPr>
            <a:r>
              <a:rPr lang="en" sz="3600"/>
              <a:t>Fill the missing data</a:t>
            </a:r>
            <a:endParaRPr sz="3600"/>
          </a:p>
        </p:txBody>
      </p:sp>
      <p:sp>
        <p:nvSpPr>
          <p:cNvPr id="1372" name="Google Shape;1372;p178"/>
          <p:cNvSpPr txBox="1"/>
          <p:nvPr>
            <p:ph idx="1" type="body"/>
          </p:nvPr>
        </p:nvSpPr>
        <p:spPr>
          <a:xfrm>
            <a:off x="262350" y="1296300"/>
            <a:ext cx="8619300" cy="3315000"/>
          </a:xfrm>
          <a:prstGeom prst="rect">
            <a:avLst/>
          </a:prstGeom>
          <a:noFill/>
          <a:ln>
            <a:noFill/>
          </a:ln>
        </p:spPr>
        <p:txBody>
          <a:bodyPr anchorCtr="0" anchor="t" bIns="32750" lIns="32750" spcFirstLastPara="1" rIns="32750" wrap="square" tIns="32750">
            <a:noAutofit/>
          </a:bodyPr>
          <a:lstStyle/>
          <a:p>
            <a:pPr indent="0" lvl="0" marL="292100" rtl="0" algn="l">
              <a:lnSpc>
                <a:spcPct val="100000"/>
              </a:lnSpc>
              <a:spcBef>
                <a:spcPts val="0"/>
              </a:spcBef>
              <a:spcAft>
                <a:spcPts val="0"/>
              </a:spcAft>
              <a:buNone/>
            </a:pPr>
            <a:r>
              <a:rPr lang="en" sz="1600">
                <a:latin typeface="Courier New"/>
                <a:ea typeface="Courier New"/>
                <a:cs typeface="Courier New"/>
                <a:sym typeface="Courier New"/>
              </a:rPr>
              <a:t>&gt;&gt; df</a:t>
            </a:r>
            <a:endParaRPr sz="1600">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        one       two     three four   five  timestamp</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a       NaN -0.282863 -1.509059  bar   True        NaT</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c       NaN  1.212112 -0.173215  bar  False        NaT</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e  0.119209 -1.044236 -0.861849  bar   True 2012-01-01</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f -2.104569 -0.494929  1.071804  bar  False 2012-01-01</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&gt;&gt; df</a:t>
            </a:r>
            <a:r>
              <a:rPr lang="en" sz="1600">
                <a:latin typeface="Courier New"/>
                <a:ea typeface="Courier New"/>
                <a:cs typeface="Courier New"/>
                <a:sym typeface="Courier New"/>
              </a:rPr>
              <a:t>.fillna(0) # fill missing data with 0’s</a:t>
            </a:r>
            <a:endParaRPr sz="1600">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       one       two     three four   five	  timestamp</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a  0.000000 -0.282863 -1.509059  bar   True  0</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c  0.000000  1.212112 -0.173215  bar  False  0</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e  0.119209 -1.044236 -0.861849  bar   True  2012-01-01 00:00:00</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f -2.104569 -0.494929  1.071804  bar  False  2012-01-01 00:00:00</a:t>
            </a:r>
            <a:endParaRPr sz="1600">
              <a:latin typeface="Courier New"/>
              <a:ea typeface="Courier New"/>
              <a:cs typeface="Courier New"/>
              <a:sym typeface="Courier New"/>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179"/>
          <p:cNvSpPr txBox="1"/>
          <p:nvPr>
            <p:ph type="title"/>
          </p:nvPr>
        </p:nvSpPr>
        <p:spPr>
          <a:xfrm>
            <a:off x="591575" y="401897"/>
            <a:ext cx="7804500" cy="514800"/>
          </a:xfrm>
          <a:prstGeom prst="rect">
            <a:avLst/>
          </a:prstGeom>
          <a:noFill/>
          <a:ln>
            <a:noFill/>
          </a:ln>
        </p:spPr>
        <p:txBody>
          <a:bodyPr anchorCtr="0" anchor="ctr" bIns="32750" lIns="32750" spcFirstLastPara="1" rIns="32750" wrap="square" tIns="32750">
            <a:noAutofit/>
          </a:bodyPr>
          <a:lstStyle/>
          <a:p>
            <a:pPr indent="0" lvl="0" marL="0" rtl="0" algn="ctr">
              <a:lnSpc>
                <a:spcPct val="100000"/>
              </a:lnSpc>
              <a:spcBef>
                <a:spcPts val="0"/>
              </a:spcBef>
              <a:spcAft>
                <a:spcPts val="0"/>
              </a:spcAft>
              <a:buClr>
                <a:srgbClr val="000000"/>
              </a:buClr>
              <a:buSzPts val="5200"/>
              <a:buFont typeface="Helvetica Neue"/>
              <a:buNone/>
            </a:pPr>
            <a:r>
              <a:rPr lang="en" sz="3600"/>
              <a:t>Drop axis labels with missing data</a:t>
            </a:r>
            <a:endParaRPr sz="3600"/>
          </a:p>
        </p:txBody>
      </p:sp>
      <p:sp>
        <p:nvSpPr>
          <p:cNvPr id="1378" name="Google Shape;1378;p179"/>
          <p:cNvSpPr txBox="1"/>
          <p:nvPr>
            <p:ph idx="1" type="body"/>
          </p:nvPr>
        </p:nvSpPr>
        <p:spPr>
          <a:xfrm>
            <a:off x="184175" y="1474950"/>
            <a:ext cx="8619300" cy="3315000"/>
          </a:xfrm>
          <a:prstGeom prst="rect">
            <a:avLst/>
          </a:prstGeom>
          <a:noFill/>
          <a:ln>
            <a:noFill/>
          </a:ln>
        </p:spPr>
        <p:txBody>
          <a:bodyPr anchorCtr="0" anchor="t" bIns="32750" lIns="32750" spcFirstLastPara="1" rIns="32750" wrap="square" tIns="32750">
            <a:noAutofit/>
          </a:bodyPr>
          <a:lstStyle/>
          <a:p>
            <a:pPr indent="0" lvl="0" marL="292100" rtl="0" algn="l">
              <a:lnSpc>
                <a:spcPct val="100000"/>
              </a:lnSpc>
              <a:spcBef>
                <a:spcPts val="0"/>
              </a:spcBef>
              <a:spcAft>
                <a:spcPts val="0"/>
              </a:spcAft>
              <a:buNone/>
            </a:pPr>
            <a:r>
              <a:rPr lang="en" sz="1600">
                <a:latin typeface="Courier New"/>
                <a:ea typeface="Courier New"/>
                <a:cs typeface="Courier New"/>
                <a:sym typeface="Courier New"/>
              </a:rPr>
              <a:t>&gt;&gt; df</a:t>
            </a:r>
            <a:endParaRPr sz="1600">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        one       two     three four   five  timestamp</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a       NaN -0.282863 -1.509059  bar   True        NaT</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c       NaN  1.212112 -0.173215  bar  False        NaT</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e  0.119209 -1.044236 -0.861849  bar   True 2012-01-01</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f -2.104569 -0.494929  1.071804  bar  False 2012-01-01</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&gt;&gt; df</a:t>
            </a:r>
            <a:r>
              <a:rPr lang="en" sz="1600">
                <a:latin typeface="Courier New"/>
                <a:ea typeface="Courier New"/>
                <a:cs typeface="Courier New"/>
                <a:sym typeface="Courier New"/>
              </a:rPr>
              <a:t>.dropna()</a:t>
            </a:r>
            <a:endParaRPr sz="1600">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       one       two     three four   five	  timestamp</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e  0.119209 -1.044236 -0.861849  bar   True  2012-01-01 00:00:00</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f -2.104569 -0.494929  1.071804  bar  False  2012-01-01 00:00:00</a:t>
            </a:r>
            <a:endParaRPr sz="1600">
              <a:latin typeface="Courier New"/>
              <a:ea typeface="Courier New"/>
              <a:cs typeface="Courier New"/>
              <a:sym typeface="Courier New"/>
            </a:endParaRPr>
          </a:p>
        </p:txBody>
      </p:sp>
      <p:sp>
        <p:nvSpPr>
          <p:cNvPr id="1379" name="Google Shape;1379;p179"/>
          <p:cNvSpPr txBox="1"/>
          <p:nvPr/>
        </p:nvSpPr>
        <p:spPr>
          <a:xfrm>
            <a:off x="1311700" y="1015925"/>
            <a:ext cx="6269400" cy="459000"/>
          </a:xfrm>
          <a:prstGeom prst="rect">
            <a:avLst/>
          </a:prstGeom>
          <a:noFill/>
          <a:ln>
            <a:noFill/>
          </a:ln>
        </p:spPr>
        <p:txBody>
          <a:bodyPr anchorCtr="0" anchor="t" bIns="91425" lIns="91425" spcFirstLastPara="1" rIns="91425" wrap="square" tIns="91425">
            <a:noAutofit/>
          </a:bodyPr>
          <a:lstStyle/>
          <a:p>
            <a:pPr indent="0" lvl="0" marL="292100" rtl="0" algn="l">
              <a:spcBef>
                <a:spcPts val="0"/>
              </a:spcBef>
              <a:spcAft>
                <a:spcPts val="0"/>
              </a:spcAft>
              <a:buNone/>
            </a:pPr>
            <a:r>
              <a:rPr lang="en" sz="1800">
                <a:solidFill>
                  <a:srgbClr val="FF0000"/>
                </a:solidFill>
                <a:latin typeface="Helvetica Neue"/>
                <a:ea typeface="Helvetica Neue"/>
                <a:cs typeface="Helvetica Neue"/>
                <a:sym typeface="Helvetica Neue"/>
              </a:rPr>
              <a:t>drop ROWS if ANY column contains an empty value</a:t>
            </a:r>
            <a:endParaRPr sz="1800">
              <a:solidFill>
                <a:srgbClr val="FF0000"/>
              </a:solidFill>
              <a:latin typeface="Helvetica Neue"/>
              <a:ea typeface="Helvetica Neue"/>
              <a:cs typeface="Helvetica Neue"/>
              <a:sym typeface="Helvetica Neue"/>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180"/>
          <p:cNvSpPr txBox="1"/>
          <p:nvPr>
            <p:ph type="title"/>
          </p:nvPr>
        </p:nvSpPr>
        <p:spPr>
          <a:xfrm>
            <a:off x="591575" y="401897"/>
            <a:ext cx="7804500" cy="514800"/>
          </a:xfrm>
          <a:prstGeom prst="rect">
            <a:avLst/>
          </a:prstGeom>
          <a:noFill/>
          <a:ln>
            <a:noFill/>
          </a:ln>
        </p:spPr>
        <p:txBody>
          <a:bodyPr anchorCtr="0" anchor="ctr" bIns="32750" lIns="32750" spcFirstLastPara="1" rIns="32750" wrap="square" tIns="32750">
            <a:noAutofit/>
          </a:bodyPr>
          <a:lstStyle/>
          <a:p>
            <a:pPr indent="0" lvl="0" marL="0" rtl="0" algn="ctr">
              <a:lnSpc>
                <a:spcPct val="100000"/>
              </a:lnSpc>
              <a:spcBef>
                <a:spcPts val="0"/>
              </a:spcBef>
              <a:spcAft>
                <a:spcPts val="0"/>
              </a:spcAft>
              <a:buClr>
                <a:srgbClr val="000000"/>
              </a:buClr>
              <a:buSzPts val="5200"/>
              <a:buFont typeface="Helvetica Neue"/>
              <a:buNone/>
            </a:pPr>
            <a:r>
              <a:rPr lang="en" sz="3600"/>
              <a:t>Drop axis labels with missing data</a:t>
            </a:r>
            <a:endParaRPr sz="3600"/>
          </a:p>
        </p:txBody>
      </p:sp>
      <p:sp>
        <p:nvSpPr>
          <p:cNvPr id="1385" name="Google Shape;1385;p180"/>
          <p:cNvSpPr txBox="1"/>
          <p:nvPr>
            <p:ph idx="1" type="body"/>
          </p:nvPr>
        </p:nvSpPr>
        <p:spPr>
          <a:xfrm>
            <a:off x="262350" y="1296300"/>
            <a:ext cx="8619300" cy="3315000"/>
          </a:xfrm>
          <a:prstGeom prst="rect">
            <a:avLst/>
          </a:prstGeom>
          <a:noFill/>
          <a:ln>
            <a:noFill/>
          </a:ln>
        </p:spPr>
        <p:txBody>
          <a:bodyPr anchorCtr="0" anchor="t" bIns="32750" lIns="32750" spcFirstLastPara="1" rIns="32750" wrap="square" tIns="32750">
            <a:noAutofit/>
          </a:bodyPr>
          <a:lstStyle/>
          <a:p>
            <a:pPr indent="0" lvl="0" marL="292100" rtl="0" algn="l">
              <a:lnSpc>
                <a:spcPct val="100000"/>
              </a:lnSpc>
              <a:spcBef>
                <a:spcPts val="0"/>
              </a:spcBef>
              <a:spcAft>
                <a:spcPts val="0"/>
              </a:spcAft>
              <a:buNone/>
            </a:pPr>
            <a:r>
              <a:rPr lang="en" sz="1600">
                <a:latin typeface="Courier New"/>
                <a:ea typeface="Courier New"/>
                <a:cs typeface="Courier New"/>
                <a:sym typeface="Courier New"/>
              </a:rPr>
              <a:t>&gt;&gt; df</a:t>
            </a:r>
            <a:endParaRPr sz="1600">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        one       two     three four   five  timestamp</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a       NaN -0.282863 -1.509059  bar   True        NaT</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c       NaN  1.212112 -0.173215  bar  False        NaT</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e  0.119209 -1.044236 -0.861849  bar   True 2012-01-01</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f -2.104569 -0.494929  1.071804  bar  False 2012-01-01</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&gt;&gt; df</a:t>
            </a:r>
            <a:r>
              <a:rPr lang="en" sz="1600">
                <a:latin typeface="Courier New"/>
                <a:ea typeface="Courier New"/>
                <a:cs typeface="Courier New"/>
                <a:sym typeface="Courier New"/>
              </a:rPr>
              <a:t>.dropna(axis=</a:t>
            </a:r>
            <a:r>
              <a:rPr lang="en" sz="1600">
                <a:latin typeface="Courier New"/>
                <a:ea typeface="Courier New"/>
                <a:cs typeface="Courier New"/>
                <a:sym typeface="Courier New"/>
              </a:rPr>
              <a:t>"columns"</a:t>
            </a:r>
            <a:r>
              <a:rPr lang="en" sz="1600">
                <a:latin typeface="Courier New"/>
                <a:ea typeface="Courier New"/>
                <a:cs typeface="Courier New"/>
                <a:sym typeface="Courier New"/>
              </a:rPr>
              <a:t>) </a:t>
            </a:r>
            <a:endParaRPr sz="1600">
              <a:solidFill>
                <a:schemeClr val="dk1"/>
              </a:solidFill>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       one       two     three four   five	  timestamp</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a  0.000000 -0.282863 -1.509059  bar   True  0</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c  0.000000  1.212112 -0.173215  bar  False  0</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e  0.119209 -1.044236 -0.861849  bar   True  2012-01-01 00:00:00</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f -2.104569 -0.494929  1.071804  bar  False  2012-01-01 00:00:00</a:t>
            </a:r>
            <a:endParaRPr sz="1600">
              <a:latin typeface="Courier New"/>
              <a:ea typeface="Courier New"/>
              <a:cs typeface="Courier New"/>
              <a:sym typeface="Courier New"/>
            </a:endParaRPr>
          </a:p>
        </p:txBody>
      </p:sp>
      <p:sp>
        <p:nvSpPr>
          <p:cNvPr id="1386" name="Google Shape;1386;p180"/>
          <p:cNvSpPr txBox="1"/>
          <p:nvPr/>
        </p:nvSpPr>
        <p:spPr>
          <a:xfrm>
            <a:off x="1211225" y="837300"/>
            <a:ext cx="6269400" cy="459000"/>
          </a:xfrm>
          <a:prstGeom prst="rect">
            <a:avLst/>
          </a:prstGeom>
          <a:noFill/>
          <a:ln>
            <a:noFill/>
          </a:ln>
        </p:spPr>
        <p:txBody>
          <a:bodyPr anchorCtr="0" anchor="t" bIns="91425" lIns="91425" spcFirstLastPara="1" rIns="91425" wrap="square" tIns="91425">
            <a:noAutofit/>
          </a:bodyPr>
          <a:lstStyle/>
          <a:p>
            <a:pPr indent="0" lvl="0" marL="292100" rtl="0" algn="l">
              <a:spcBef>
                <a:spcPts val="0"/>
              </a:spcBef>
              <a:spcAft>
                <a:spcPts val="0"/>
              </a:spcAft>
              <a:buNone/>
            </a:pPr>
            <a:r>
              <a:rPr lang="en" sz="1800">
                <a:solidFill>
                  <a:srgbClr val="FF0000"/>
                </a:solidFill>
                <a:latin typeface="Helvetica Neue"/>
                <a:ea typeface="Helvetica Neue"/>
                <a:cs typeface="Helvetica Neue"/>
                <a:sym typeface="Helvetica Neue"/>
              </a:rPr>
              <a:t>drop COLUMNS if ANY column contains an empty value</a:t>
            </a:r>
            <a:endParaRPr sz="1800">
              <a:solidFill>
                <a:srgbClr val="FF0000"/>
              </a:solidFill>
              <a:latin typeface="Helvetica Neue"/>
              <a:ea typeface="Helvetica Neue"/>
              <a:cs typeface="Helvetica Neue"/>
              <a:sym typeface="Helvetica Neue"/>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sp>
        <p:nvSpPr>
          <p:cNvPr id="1391" name="Google Shape;1391;p181"/>
          <p:cNvSpPr txBox="1"/>
          <p:nvPr>
            <p:ph type="title"/>
          </p:nvPr>
        </p:nvSpPr>
        <p:spPr>
          <a:xfrm>
            <a:off x="591575" y="401897"/>
            <a:ext cx="7804500" cy="514800"/>
          </a:xfrm>
          <a:prstGeom prst="rect">
            <a:avLst/>
          </a:prstGeom>
          <a:noFill/>
          <a:ln>
            <a:noFill/>
          </a:ln>
        </p:spPr>
        <p:txBody>
          <a:bodyPr anchorCtr="0" anchor="ctr" bIns="32750" lIns="32750" spcFirstLastPara="1" rIns="32750" wrap="square" tIns="32750">
            <a:noAutofit/>
          </a:bodyPr>
          <a:lstStyle/>
          <a:p>
            <a:pPr indent="0" lvl="0" marL="0" rtl="0" algn="ctr">
              <a:lnSpc>
                <a:spcPct val="100000"/>
              </a:lnSpc>
              <a:spcBef>
                <a:spcPts val="0"/>
              </a:spcBef>
              <a:spcAft>
                <a:spcPts val="0"/>
              </a:spcAft>
              <a:buClr>
                <a:srgbClr val="000000"/>
              </a:buClr>
              <a:buSzPts val="5200"/>
              <a:buFont typeface="Helvetica Neue"/>
              <a:buNone/>
            </a:pPr>
            <a:r>
              <a:rPr lang="en" sz="3600"/>
              <a:t>Drop axis labels with missing data</a:t>
            </a:r>
            <a:endParaRPr sz="3600"/>
          </a:p>
        </p:txBody>
      </p:sp>
      <p:sp>
        <p:nvSpPr>
          <p:cNvPr id="1392" name="Google Shape;1392;p181"/>
          <p:cNvSpPr txBox="1"/>
          <p:nvPr>
            <p:ph idx="1" type="body"/>
          </p:nvPr>
        </p:nvSpPr>
        <p:spPr>
          <a:xfrm>
            <a:off x="262350" y="1296300"/>
            <a:ext cx="8619300" cy="3315000"/>
          </a:xfrm>
          <a:prstGeom prst="rect">
            <a:avLst/>
          </a:prstGeom>
          <a:noFill/>
          <a:ln>
            <a:noFill/>
          </a:ln>
        </p:spPr>
        <p:txBody>
          <a:bodyPr anchorCtr="0" anchor="t" bIns="32750" lIns="32750" spcFirstLastPara="1" rIns="32750" wrap="square" tIns="32750">
            <a:noAutofit/>
          </a:bodyPr>
          <a:lstStyle/>
          <a:p>
            <a:pPr indent="0" lvl="0" marL="292100" rtl="0" algn="l">
              <a:lnSpc>
                <a:spcPct val="100000"/>
              </a:lnSpc>
              <a:spcBef>
                <a:spcPts val="0"/>
              </a:spcBef>
              <a:spcAft>
                <a:spcPts val="0"/>
              </a:spcAft>
              <a:buNone/>
            </a:pPr>
            <a:r>
              <a:rPr lang="en" sz="1600">
                <a:latin typeface="Courier New"/>
                <a:ea typeface="Courier New"/>
                <a:cs typeface="Courier New"/>
                <a:sym typeface="Courier New"/>
              </a:rPr>
              <a:t>&gt;&gt; df</a:t>
            </a:r>
            <a:endParaRPr sz="1600">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        one       two     three four   five  timestamp</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a       NaN -0.282863 -1.509059  bar   True        NaT</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c       NaN  1.212112 -0.173215  bar  False        NaT</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e  0.119209 -1.044236 -0.861849  bar   True 2012-01-01</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rgbClr val="333333"/>
                </a:solidFill>
                <a:highlight>
                  <a:srgbClr val="FAFAFA"/>
                </a:highlight>
                <a:latin typeface="Courier New"/>
                <a:ea typeface="Courier New"/>
                <a:cs typeface="Courier New"/>
                <a:sym typeface="Courier New"/>
              </a:rPr>
              <a:t>f -2.104569 -0.494929  1.071804  bar  False 2012-01-01</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t/>
            </a:r>
            <a:endParaRPr sz="1600">
              <a:solidFill>
                <a:srgbClr val="222222"/>
              </a:solidFill>
              <a:highlight>
                <a:srgbClr val="FAFAFA"/>
              </a:highlight>
              <a:latin typeface="Courier New"/>
              <a:ea typeface="Courier New"/>
              <a:cs typeface="Courier New"/>
              <a:sym typeface="Courier New"/>
            </a:endParaRPr>
          </a:p>
          <a:p>
            <a:pPr indent="0" lvl="0" marL="292100" rtl="0" algn="l">
              <a:lnSpc>
                <a:spcPct val="100000"/>
              </a:lnSpc>
              <a:spcBef>
                <a:spcPts val="0"/>
              </a:spcBef>
              <a:spcAft>
                <a:spcPts val="0"/>
              </a:spcAft>
              <a:buNone/>
            </a:pPr>
            <a:r>
              <a:rPr lang="en" sz="1600">
                <a:solidFill>
                  <a:schemeClr val="dk1"/>
                </a:solidFill>
                <a:latin typeface="Courier New"/>
                <a:ea typeface="Courier New"/>
                <a:cs typeface="Courier New"/>
                <a:sym typeface="Courier New"/>
              </a:rPr>
              <a:t>&gt;&gt; df</a:t>
            </a:r>
            <a:r>
              <a:rPr lang="en" sz="1600">
                <a:latin typeface="Courier New"/>
                <a:ea typeface="Courier New"/>
                <a:cs typeface="Courier New"/>
                <a:sym typeface="Courier New"/>
              </a:rPr>
              <a:t>.dropna(how=</a:t>
            </a:r>
            <a:r>
              <a:rPr lang="en" sz="1600">
                <a:solidFill>
                  <a:schemeClr val="dk1"/>
                </a:solidFill>
                <a:latin typeface="Courier New"/>
                <a:ea typeface="Courier New"/>
                <a:cs typeface="Courier New"/>
                <a:sym typeface="Courier New"/>
              </a:rPr>
              <a:t>"a"</a:t>
            </a:r>
            <a:r>
              <a:rPr lang="en" sz="1600">
                <a:latin typeface="Courier New"/>
                <a:ea typeface="Courier New"/>
                <a:cs typeface="Courier New"/>
                <a:sym typeface="Courier New"/>
              </a:rPr>
              <a:t>)ll</a:t>
            </a:r>
            <a:endParaRPr sz="1600">
              <a:latin typeface="Courier New"/>
              <a:ea typeface="Courier New"/>
              <a:cs typeface="Courier New"/>
              <a:sym typeface="Courier New"/>
            </a:endParaRPr>
          </a:p>
          <a:p>
            <a:pPr indent="0" lvl="0" marL="292100" rtl="0" algn="l">
              <a:spcBef>
                <a:spcPts val="0"/>
              </a:spcBef>
              <a:spcAft>
                <a:spcPts val="0"/>
              </a:spcAft>
              <a:buClr>
                <a:schemeClr val="dk1"/>
              </a:buClr>
              <a:buSzPts val="1100"/>
              <a:buFont typeface="Arial"/>
              <a:buNone/>
            </a:pPr>
            <a:r>
              <a:rPr lang="en" sz="1600">
                <a:solidFill>
                  <a:srgbClr val="333333"/>
                </a:solidFill>
                <a:highlight>
                  <a:srgbClr val="FAFAFA"/>
                </a:highlight>
                <a:latin typeface="Courier New"/>
                <a:ea typeface="Courier New"/>
                <a:cs typeface="Courier New"/>
                <a:sym typeface="Courier New"/>
              </a:rPr>
              <a:t>        one       two     three four   five  timestamp</a:t>
            </a:r>
            <a:endParaRPr sz="1600">
              <a:solidFill>
                <a:srgbClr val="222222"/>
              </a:solidFill>
              <a:highlight>
                <a:srgbClr val="FAFAFA"/>
              </a:highlight>
              <a:latin typeface="Courier New"/>
              <a:ea typeface="Courier New"/>
              <a:cs typeface="Courier New"/>
              <a:sym typeface="Courier New"/>
            </a:endParaRPr>
          </a:p>
          <a:p>
            <a:pPr indent="0" lvl="0" marL="292100" rtl="0" algn="l">
              <a:spcBef>
                <a:spcPts val="0"/>
              </a:spcBef>
              <a:spcAft>
                <a:spcPts val="0"/>
              </a:spcAft>
              <a:buClr>
                <a:schemeClr val="dk1"/>
              </a:buClr>
              <a:buSzPts val="1100"/>
              <a:buFont typeface="Arial"/>
              <a:buNone/>
            </a:pPr>
            <a:r>
              <a:rPr lang="en" sz="1600">
                <a:solidFill>
                  <a:srgbClr val="333333"/>
                </a:solidFill>
                <a:highlight>
                  <a:srgbClr val="FAFAFA"/>
                </a:highlight>
                <a:latin typeface="Courier New"/>
                <a:ea typeface="Courier New"/>
                <a:cs typeface="Courier New"/>
                <a:sym typeface="Courier New"/>
              </a:rPr>
              <a:t>a       NaN -0.282863 -1.509059  bar   True        NaT</a:t>
            </a:r>
            <a:endParaRPr sz="1600">
              <a:solidFill>
                <a:srgbClr val="222222"/>
              </a:solidFill>
              <a:highlight>
                <a:srgbClr val="FAFAFA"/>
              </a:highlight>
              <a:latin typeface="Courier New"/>
              <a:ea typeface="Courier New"/>
              <a:cs typeface="Courier New"/>
              <a:sym typeface="Courier New"/>
            </a:endParaRPr>
          </a:p>
          <a:p>
            <a:pPr indent="0" lvl="0" marL="292100" rtl="0" algn="l">
              <a:spcBef>
                <a:spcPts val="0"/>
              </a:spcBef>
              <a:spcAft>
                <a:spcPts val="0"/>
              </a:spcAft>
              <a:buClr>
                <a:schemeClr val="dk1"/>
              </a:buClr>
              <a:buSzPts val="1100"/>
              <a:buFont typeface="Arial"/>
              <a:buNone/>
            </a:pPr>
            <a:r>
              <a:rPr lang="en" sz="1600">
                <a:solidFill>
                  <a:srgbClr val="333333"/>
                </a:solidFill>
                <a:highlight>
                  <a:srgbClr val="FAFAFA"/>
                </a:highlight>
                <a:latin typeface="Courier New"/>
                <a:ea typeface="Courier New"/>
                <a:cs typeface="Courier New"/>
                <a:sym typeface="Courier New"/>
              </a:rPr>
              <a:t>c       NaN  1.212112 -0.173215  bar  False        NaT</a:t>
            </a:r>
            <a:endParaRPr sz="1600">
              <a:solidFill>
                <a:srgbClr val="222222"/>
              </a:solidFill>
              <a:highlight>
                <a:srgbClr val="FAFAFA"/>
              </a:highlight>
              <a:latin typeface="Courier New"/>
              <a:ea typeface="Courier New"/>
              <a:cs typeface="Courier New"/>
              <a:sym typeface="Courier New"/>
            </a:endParaRPr>
          </a:p>
          <a:p>
            <a:pPr indent="0" lvl="0" marL="292100" rtl="0" algn="l">
              <a:spcBef>
                <a:spcPts val="0"/>
              </a:spcBef>
              <a:spcAft>
                <a:spcPts val="0"/>
              </a:spcAft>
              <a:buClr>
                <a:schemeClr val="dk1"/>
              </a:buClr>
              <a:buSzPts val="1100"/>
              <a:buFont typeface="Arial"/>
              <a:buNone/>
            </a:pPr>
            <a:r>
              <a:rPr lang="en" sz="1600">
                <a:solidFill>
                  <a:srgbClr val="333333"/>
                </a:solidFill>
                <a:highlight>
                  <a:srgbClr val="FAFAFA"/>
                </a:highlight>
                <a:latin typeface="Courier New"/>
                <a:ea typeface="Courier New"/>
                <a:cs typeface="Courier New"/>
                <a:sym typeface="Courier New"/>
              </a:rPr>
              <a:t>e  0.119209 -1.044236 -0.861849  bar   True 2012-01-01</a:t>
            </a:r>
            <a:endParaRPr sz="1600">
              <a:solidFill>
                <a:srgbClr val="222222"/>
              </a:solidFill>
              <a:highlight>
                <a:srgbClr val="FAFAFA"/>
              </a:highlight>
              <a:latin typeface="Courier New"/>
              <a:ea typeface="Courier New"/>
              <a:cs typeface="Courier New"/>
              <a:sym typeface="Courier New"/>
            </a:endParaRPr>
          </a:p>
          <a:p>
            <a:pPr indent="0" lvl="0" marL="292100" rtl="0" algn="l">
              <a:spcBef>
                <a:spcPts val="0"/>
              </a:spcBef>
              <a:spcAft>
                <a:spcPts val="0"/>
              </a:spcAft>
              <a:buClr>
                <a:schemeClr val="dk1"/>
              </a:buClr>
              <a:buSzPts val="1100"/>
              <a:buFont typeface="Arial"/>
              <a:buNone/>
            </a:pPr>
            <a:r>
              <a:rPr lang="en" sz="1600">
                <a:solidFill>
                  <a:srgbClr val="333333"/>
                </a:solidFill>
                <a:highlight>
                  <a:srgbClr val="FAFAFA"/>
                </a:highlight>
                <a:latin typeface="Courier New"/>
                <a:ea typeface="Courier New"/>
                <a:cs typeface="Courier New"/>
                <a:sym typeface="Courier New"/>
              </a:rPr>
              <a:t>f -2.104569 -0.494929  1.071804  bar  False 2012-01-01</a:t>
            </a:r>
            <a:endParaRPr sz="1600">
              <a:solidFill>
                <a:srgbClr val="333333"/>
              </a:solidFill>
              <a:highlight>
                <a:srgbClr val="FAFAFA"/>
              </a:highlight>
              <a:latin typeface="Courier New"/>
              <a:ea typeface="Courier New"/>
              <a:cs typeface="Courier New"/>
              <a:sym typeface="Courier New"/>
            </a:endParaRPr>
          </a:p>
        </p:txBody>
      </p:sp>
      <p:sp>
        <p:nvSpPr>
          <p:cNvPr id="1393" name="Google Shape;1393;p181"/>
          <p:cNvSpPr txBox="1"/>
          <p:nvPr/>
        </p:nvSpPr>
        <p:spPr>
          <a:xfrm>
            <a:off x="1211225" y="837300"/>
            <a:ext cx="6269400" cy="459000"/>
          </a:xfrm>
          <a:prstGeom prst="rect">
            <a:avLst/>
          </a:prstGeom>
          <a:noFill/>
          <a:ln>
            <a:noFill/>
          </a:ln>
        </p:spPr>
        <p:txBody>
          <a:bodyPr anchorCtr="0" anchor="t" bIns="91425" lIns="91425" spcFirstLastPara="1" rIns="91425" wrap="square" tIns="91425">
            <a:noAutofit/>
          </a:bodyPr>
          <a:lstStyle/>
          <a:p>
            <a:pPr indent="0" lvl="0" marL="292100" rtl="0" algn="l">
              <a:spcBef>
                <a:spcPts val="0"/>
              </a:spcBef>
              <a:spcAft>
                <a:spcPts val="0"/>
              </a:spcAft>
              <a:buNone/>
            </a:pPr>
            <a:r>
              <a:rPr lang="en" sz="1800">
                <a:solidFill>
                  <a:srgbClr val="FF0000"/>
                </a:solidFill>
                <a:latin typeface="Helvetica Neue"/>
                <a:ea typeface="Helvetica Neue"/>
                <a:cs typeface="Helvetica Neue"/>
                <a:sym typeface="Helvetica Neue"/>
              </a:rPr>
              <a:t>drop ROWS if ALL column contains an empty value</a:t>
            </a:r>
            <a:endParaRPr sz="1800">
              <a:solidFill>
                <a:srgbClr val="FF0000"/>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6"/>
          <p:cNvSpPr txBox="1"/>
          <p:nvPr>
            <p:ph type="ctrTitle"/>
          </p:nvPr>
        </p:nvSpPr>
        <p:spPr>
          <a:xfrm>
            <a:off x="685800" y="2020491"/>
            <a:ext cx="77724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1</a:t>
            </a:r>
            <a:r>
              <a:rPr lang="en">
                <a:latin typeface="Calibri"/>
                <a:ea typeface="Calibri"/>
                <a:cs typeface="Calibri"/>
                <a:sym typeface="Calibri"/>
              </a:rPr>
              <a:t>. </a:t>
            </a:r>
            <a:r>
              <a:rPr lang="en"/>
              <a:t>Introduction to Pandas</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What is pandas?</a:t>
            </a:r>
            <a:endParaRPr/>
          </a:p>
        </p:txBody>
      </p:sp>
      <p:sp>
        <p:nvSpPr>
          <p:cNvPr id="462" name="Google Shape;462;p77"/>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
              <a:t>Pandas is a python module that is capable of working with structured data fast, easy, and expressive</a:t>
            </a:r>
            <a:endParaRPr/>
          </a:p>
          <a:p>
            <a:pPr indent="-342900" lvl="0" marL="457200" rtl="0" algn="l">
              <a:spcBef>
                <a:spcPts val="0"/>
              </a:spcBef>
              <a:spcAft>
                <a:spcPts val="0"/>
              </a:spcAft>
              <a:buSzPts val="1800"/>
              <a:buChar char="•"/>
            </a:pPr>
            <a:r>
              <a:rPr lang="en"/>
              <a:t>Pandas introduced two data structures:</a:t>
            </a:r>
            <a:endParaRPr/>
          </a:p>
          <a:p>
            <a:pPr indent="-342900" lvl="1" marL="914400" rtl="0" algn="l">
              <a:spcBef>
                <a:spcPts val="0"/>
              </a:spcBef>
              <a:spcAft>
                <a:spcPts val="0"/>
              </a:spcAft>
              <a:buSzPts val="1800"/>
              <a:buChar char="–"/>
            </a:pPr>
            <a:r>
              <a:rPr lang="en"/>
              <a:t>Series</a:t>
            </a:r>
            <a:endParaRPr/>
          </a:p>
          <a:p>
            <a:pPr indent="-342900" lvl="1" marL="914400" rtl="0" algn="l">
              <a:spcBef>
                <a:spcPts val="0"/>
              </a:spcBef>
              <a:spcAft>
                <a:spcPts val="0"/>
              </a:spcAft>
              <a:buSzPts val="1800"/>
              <a:buChar char="–"/>
            </a:pPr>
            <a:r>
              <a:rPr lang="en"/>
              <a:t>DataFames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Series Data Structure</a:t>
            </a:r>
            <a:endParaRPr/>
          </a:p>
        </p:txBody>
      </p:sp>
      <p:sp>
        <p:nvSpPr>
          <p:cNvPr id="468" name="Google Shape;468;p78"/>
          <p:cNvSpPr txBox="1"/>
          <p:nvPr>
            <p:ph idx="1" type="body"/>
          </p:nvPr>
        </p:nvSpPr>
        <p:spPr>
          <a:xfrm>
            <a:off x="457200" y="932350"/>
            <a:ext cx="5332500" cy="33945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 sz="2400"/>
              <a:t>Series are 1-dim</a:t>
            </a:r>
            <a:r>
              <a:rPr lang="en" sz="2400"/>
              <a:t>ensional data table</a:t>
            </a:r>
            <a:endParaRPr sz="2400"/>
          </a:p>
          <a:p>
            <a:pPr indent="-381000" lvl="0" marL="457200" rtl="0" algn="l">
              <a:spcBef>
                <a:spcPts val="0"/>
              </a:spcBef>
              <a:spcAft>
                <a:spcPts val="0"/>
              </a:spcAft>
              <a:buSzPts val="2400"/>
              <a:buChar char="•"/>
            </a:pPr>
            <a:r>
              <a:rPr lang="en" sz="2400"/>
              <a:t>You can think of a series as:</a:t>
            </a:r>
            <a:endParaRPr sz="2400"/>
          </a:p>
          <a:p>
            <a:pPr indent="-381000" lvl="1" marL="914400" rtl="0" algn="l">
              <a:spcBef>
                <a:spcPts val="0"/>
              </a:spcBef>
              <a:spcAft>
                <a:spcPts val="0"/>
              </a:spcAft>
              <a:buSzPts val="2400"/>
              <a:buChar char="–"/>
            </a:pPr>
            <a:r>
              <a:rPr lang="en" sz="2400"/>
              <a:t>A list</a:t>
            </a:r>
            <a:endParaRPr sz="2400"/>
          </a:p>
          <a:p>
            <a:pPr indent="-381000" lvl="1" marL="914400" rtl="0" algn="l">
              <a:spcBef>
                <a:spcPts val="0"/>
              </a:spcBef>
              <a:spcAft>
                <a:spcPts val="0"/>
              </a:spcAft>
              <a:buSzPts val="2400"/>
              <a:buChar char="–"/>
            </a:pPr>
            <a:r>
              <a:rPr lang="en" sz="2400"/>
              <a:t>A dictionary</a:t>
            </a:r>
            <a:endParaRPr sz="2400"/>
          </a:p>
          <a:p>
            <a:pPr indent="-381000" lvl="1" marL="914400" rtl="0" algn="l">
              <a:spcBef>
                <a:spcPts val="0"/>
              </a:spcBef>
              <a:spcAft>
                <a:spcPts val="0"/>
              </a:spcAft>
              <a:buSzPts val="2400"/>
              <a:buChar char="–"/>
            </a:pPr>
            <a:r>
              <a:rPr lang="en" sz="2400"/>
              <a:t>A single row</a:t>
            </a:r>
            <a:endParaRPr sz="2400"/>
          </a:p>
          <a:p>
            <a:pPr indent="-381000" lvl="1" marL="914400" rtl="0" algn="l">
              <a:spcBef>
                <a:spcPts val="0"/>
              </a:spcBef>
              <a:spcAft>
                <a:spcPts val="0"/>
              </a:spcAft>
              <a:buSzPts val="2400"/>
              <a:buChar char="–"/>
            </a:pPr>
            <a:r>
              <a:rPr lang="en" sz="2400"/>
              <a:t>A single column</a:t>
            </a:r>
            <a:endParaRPr sz="2400"/>
          </a:p>
          <a:p>
            <a:pPr indent="-381000" lvl="1" marL="914400" rtl="0" algn="l">
              <a:spcBef>
                <a:spcPts val="0"/>
              </a:spcBef>
              <a:spcAft>
                <a:spcPts val="0"/>
              </a:spcAft>
              <a:buSzPts val="2400"/>
              <a:buChar char="–"/>
            </a:pPr>
            <a:r>
              <a:rPr lang="en" sz="2400"/>
              <a:t>An array</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Series Data Structure</a:t>
            </a:r>
            <a:endParaRPr/>
          </a:p>
        </p:txBody>
      </p:sp>
      <p:sp>
        <p:nvSpPr>
          <p:cNvPr id="474" name="Google Shape;474;p79"/>
          <p:cNvSpPr txBox="1"/>
          <p:nvPr>
            <p:ph idx="1" type="body"/>
          </p:nvPr>
        </p:nvSpPr>
        <p:spPr>
          <a:xfrm>
            <a:off x="457200" y="932350"/>
            <a:ext cx="5332500" cy="33945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 sz="2400"/>
              <a:t>Series are 1-dimensional data table</a:t>
            </a:r>
            <a:endParaRPr sz="2400"/>
          </a:p>
          <a:p>
            <a:pPr indent="-381000" lvl="0" marL="457200" rtl="0" algn="l">
              <a:spcBef>
                <a:spcPts val="0"/>
              </a:spcBef>
              <a:spcAft>
                <a:spcPts val="0"/>
              </a:spcAft>
              <a:buSzPts val="2400"/>
              <a:buChar char="•"/>
            </a:pPr>
            <a:r>
              <a:rPr lang="en" sz="2400"/>
              <a:t>You can think of a series as:</a:t>
            </a:r>
            <a:endParaRPr sz="2400"/>
          </a:p>
          <a:p>
            <a:pPr indent="-381000" lvl="1" marL="914400" rtl="0" algn="l">
              <a:spcBef>
                <a:spcPts val="0"/>
              </a:spcBef>
              <a:spcAft>
                <a:spcPts val="0"/>
              </a:spcAft>
              <a:buSzPts val="2400"/>
              <a:buChar char="–"/>
            </a:pPr>
            <a:r>
              <a:rPr lang="en" sz="2400"/>
              <a:t>A list</a:t>
            </a:r>
            <a:endParaRPr sz="2400"/>
          </a:p>
          <a:p>
            <a:pPr indent="-381000" lvl="1" marL="914400" rtl="0" algn="l">
              <a:spcBef>
                <a:spcPts val="0"/>
              </a:spcBef>
              <a:spcAft>
                <a:spcPts val="0"/>
              </a:spcAft>
              <a:buSzPts val="2400"/>
              <a:buChar char="–"/>
            </a:pPr>
            <a:r>
              <a:rPr lang="en" sz="2400"/>
              <a:t>A dictionary</a:t>
            </a:r>
            <a:endParaRPr sz="2400"/>
          </a:p>
          <a:p>
            <a:pPr indent="-381000" lvl="1" marL="914400" rtl="0" algn="l">
              <a:spcBef>
                <a:spcPts val="0"/>
              </a:spcBef>
              <a:spcAft>
                <a:spcPts val="0"/>
              </a:spcAft>
              <a:buSzPts val="2400"/>
              <a:buChar char="–"/>
            </a:pPr>
            <a:r>
              <a:rPr lang="en" sz="2400"/>
              <a:t>A single row</a:t>
            </a:r>
            <a:endParaRPr sz="2400"/>
          </a:p>
          <a:p>
            <a:pPr indent="-381000" lvl="1" marL="914400" rtl="0" algn="l">
              <a:spcBef>
                <a:spcPts val="0"/>
              </a:spcBef>
              <a:spcAft>
                <a:spcPts val="0"/>
              </a:spcAft>
              <a:buSzPts val="2400"/>
              <a:buChar char="–"/>
            </a:pPr>
            <a:r>
              <a:rPr lang="en" sz="2400"/>
              <a:t>A single column</a:t>
            </a:r>
            <a:endParaRPr sz="2400"/>
          </a:p>
          <a:p>
            <a:pPr indent="-381000" lvl="1" marL="914400" rtl="0" algn="l">
              <a:spcBef>
                <a:spcPts val="0"/>
              </a:spcBef>
              <a:spcAft>
                <a:spcPts val="0"/>
              </a:spcAft>
              <a:buSzPts val="2400"/>
              <a:buChar char="–"/>
            </a:pPr>
            <a:r>
              <a:rPr lang="en" sz="2400"/>
              <a:t>An array</a:t>
            </a:r>
            <a:endParaRPr sz="2400"/>
          </a:p>
        </p:txBody>
      </p:sp>
      <p:graphicFrame>
        <p:nvGraphicFramePr>
          <p:cNvPr id="475" name="Google Shape;475;p79"/>
          <p:cNvGraphicFramePr/>
          <p:nvPr/>
        </p:nvGraphicFramePr>
        <p:xfrm>
          <a:off x="4000525" y="2099625"/>
          <a:ext cx="3000000" cy="3000000"/>
        </p:xfrm>
        <a:graphic>
          <a:graphicData uri="http://schemas.openxmlformats.org/drawingml/2006/table">
            <a:tbl>
              <a:tblPr>
                <a:noFill/>
                <a:tableStyleId>{063EE096-FD07-4DDC-A7AF-DDADD6A84411}</a:tableStyleId>
              </a:tblPr>
              <a:tblGrid>
                <a:gridCol w="1530975"/>
                <a:gridCol w="1530975"/>
                <a:gridCol w="1530975"/>
              </a:tblGrid>
              <a:tr h="305400">
                <a:tc>
                  <a:txBody>
                    <a:bodyPr/>
                    <a:lstStyle/>
                    <a:p>
                      <a:pPr indent="0" lvl="0" marL="0" rtl="0" algn="l">
                        <a:spcBef>
                          <a:spcPts val="0"/>
                        </a:spcBef>
                        <a:spcAft>
                          <a:spcPts val="0"/>
                        </a:spcAft>
                        <a:buNone/>
                      </a:pPr>
                      <a:r>
                        <a:t/>
                      </a:r>
                      <a:endParaRPr/>
                    </a:p>
                  </a:txBody>
                  <a:tcPr marT="91425" marB="91425" marR="91425" marL="91425">
                    <a:lnB cap="flat" cmpd="sng" w="3810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b="1" lang="en"/>
                        <a:t>Column A</a:t>
                      </a:r>
                      <a:endParaRPr b="1"/>
                    </a:p>
                  </a:txBody>
                  <a:tcPr marT="91425" marB="91425" marR="91425" marL="91425">
                    <a:lnB cap="flat" cmpd="sng" w="3810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b="1" lang="en"/>
                        <a:t>Column B</a:t>
                      </a:r>
                      <a:endParaRPr b="1"/>
                    </a:p>
                  </a:txBody>
                  <a:tcPr marT="91425" marB="91425" marR="91425" marL="91425">
                    <a:lnB cap="flat" cmpd="sng" w="9525">
                      <a:solidFill>
                        <a:srgbClr val="9E9E9E"/>
                      </a:solidFill>
                      <a:prstDash val="solid"/>
                      <a:round/>
                      <a:headEnd len="sm" w="sm" type="none"/>
                      <a:tailEnd len="sm" w="sm" type="none"/>
                    </a:lnB>
                  </a:tcPr>
                </a:tc>
              </a:tr>
              <a:tr h="305400">
                <a:tc>
                  <a:txBody>
                    <a:bodyPr/>
                    <a:lstStyle/>
                    <a:p>
                      <a:pPr indent="0" lvl="0" marL="0" rtl="0" algn="l">
                        <a:spcBef>
                          <a:spcPts val="0"/>
                        </a:spcBef>
                        <a:spcAft>
                          <a:spcPts val="0"/>
                        </a:spcAft>
                        <a:buNone/>
                      </a:pPr>
                      <a:r>
                        <a:rPr b="1" lang="en"/>
                        <a:t>Row1</a:t>
                      </a:r>
                      <a:endParaRPr b="1"/>
                    </a:p>
                  </a:txBody>
                  <a:tcPr marT="91425" marB="91425" marR="91425" marL="91425">
                    <a:lnL cap="flat" cmpd="sng" w="38100">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38100">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
                        <a:t>&lt;value_A1&gt;</a:t>
                      </a:r>
                      <a:endParaRPr/>
                    </a:p>
                  </a:txBody>
                  <a:tcPr marT="91425" marB="91425" marR="91425" marL="91425">
                    <a:lnL cap="flat" cmpd="sng" w="9525">
                      <a:solidFill>
                        <a:srgbClr val="FF0000"/>
                      </a:solidFill>
                      <a:prstDash val="solid"/>
                      <a:round/>
                      <a:headEnd len="sm" w="sm" type="none"/>
                      <a:tailEnd len="sm" w="sm" type="none"/>
                    </a:lnL>
                    <a:lnR cap="flat" cmpd="sng" w="38100">
                      <a:solidFill>
                        <a:srgbClr val="FF0000"/>
                      </a:solidFill>
                      <a:prstDash val="solid"/>
                      <a:round/>
                      <a:headEnd len="sm" w="sm" type="none"/>
                      <a:tailEnd len="sm" w="sm" type="none"/>
                    </a:lnR>
                    <a:lnT cap="flat" cmpd="sng" w="38100">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
                        <a:t>&lt;value_A1&gt;</a:t>
                      </a:r>
                      <a:endParaRPr/>
                    </a:p>
                  </a:txBody>
                  <a:tcPr marT="91425" marB="91425" marR="91425" marL="91425">
                    <a:lnL cap="flat" cmpd="sng" w="38100">
                      <a:solidFill>
                        <a:srgbClr val="FF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5400">
                <a:tc>
                  <a:txBody>
                    <a:bodyPr/>
                    <a:lstStyle/>
                    <a:p>
                      <a:pPr indent="0" lvl="0" marL="0" rtl="0" algn="l">
                        <a:spcBef>
                          <a:spcPts val="0"/>
                        </a:spcBef>
                        <a:spcAft>
                          <a:spcPts val="0"/>
                        </a:spcAft>
                        <a:buNone/>
                      </a:pPr>
                      <a:r>
                        <a:rPr b="1" lang="en"/>
                        <a:t>Row2</a:t>
                      </a:r>
                      <a:endParaRPr b="1"/>
                    </a:p>
                  </a:txBody>
                  <a:tcPr marT="91425" marB="91425" marR="91425" marL="91425">
                    <a:lnL cap="flat" cmpd="sng" w="38100">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3810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
                        <a:t>&lt;value_A2&gt;</a:t>
                      </a:r>
                      <a:endParaRPr/>
                    </a:p>
                  </a:txBody>
                  <a:tcPr marT="91425" marB="91425" marR="91425" marL="91425">
                    <a:lnL cap="flat" cmpd="sng" w="9525">
                      <a:solidFill>
                        <a:srgbClr val="FF0000"/>
                      </a:solidFill>
                      <a:prstDash val="solid"/>
                      <a:round/>
                      <a:headEnd len="sm" w="sm" type="none"/>
                      <a:tailEnd len="sm" w="sm" type="none"/>
                    </a:lnL>
                    <a:lnR cap="flat" cmpd="sng" w="38100">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3810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
                        <a:t>&lt;value_A2&gt;</a:t>
                      </a:r>
                      <a:endParaRPr/>
                    </a:p>
                  </a:txBody>
                  <a:tcPr marT="91425" marB="91425" marR="91425" marL="91425">
                    <a:lnL cap="flat" cmpd="sng" w="38100">
                      <a:solidFill>
                        <a:srgbClr val="FF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76" name="Google Shape;476;p79"/>
          <p:cNvSpPr txBox="1"/>
          <p:nvPr/>
        </p:nvSpPr>
        <p:spPr>
          <a:xfrm>
            <a:off x="3611450" y="3372025"/>
            <a:ext cx="54747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libri"/>
                <a:ea typeface="Calibri"/>
                <a:cs typeface="Calibri"/>
                <a:sym typeface="Calibri"/>
              </a:rPr>
              <a:t>Column A is an example of </a:t>
            </a:r>
            <a:r>
              <a:rPr b="1" lang="en" sz="1600">
                <a:latin typeface="Calibri"/>
                <a:ea typeface="Calibri"/>
                <a:cs typeface="Calibri"/>
                <a:sym typeface="Calibri"/>
              </a:rPr>
              <a:t>a series with indexes</a:t>
            </a:r>
            <a:r>
              <a:rPr lang="en" sz="1600">
                <a:latin typeface="Calibri"/>
                <a:ea typeface="Calibri"/>
                <a:cs typeface="Calibri"/>
                <a:sym typeface="Calibri"/>
              </a:rPr>
              <a:t>: [Row1, Row2]. </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Column B is another series with the same indexes.</a:t>
            </a:r>
            <a:endParaRPr sz="16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8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Series Data Structure</a:t>
            </a:r>
            <a:endParaRPr/>
          </a:p>
        </p:txBody>
      </p:sp>
      <p:sp>
        <p:nvSpPr>
          <p:cNvPr id="482" name="Google Shape;482;p80"/>
          <p:cNvSpPr txBox="1"/>
          <p:nvPr>
            <p:ph idx="1" type="body"/>
          </p:nvPr>
        </p:nvSpPr>
        <p:spPr>
          <a:xfrm>
            <a:off x="457200" y="932350"/>
            <a:ext cx="8229600" cy="4048800"/>
          </a:xfrm>
          <a:prstGeom prst="rect">
            <a:avLst/>
          </a:prstGeom>
        </p:spPr>
        <p:txBody>
          <a:bodyPr anchorCtr="0" anchor="t" bIns="45700" lIns="91425" spcFirstLastPara="1" rIns="91425" wrap="square" tIns="45700">
            <a:noAutofit/>
          </a:bodyPr>
          <a:lstStyle/>
          <a:p>
            <a:pPr indent="-406400" lvl="0" marL="457200" rtl="0" algn="l">
              <a:spcBef>
                <a:spcPts val="360"/>
              </a:spcBef>
              <a:spcAft>
                <a:spcPts val="0"/>
              </a:spcAft>
              <a:buSzPts val="2800"/>
              <a:buChar char="•"/>
            </a:pPr>
            <a:r>
              <a:rPr lang="en" sz="2800"/>
              <a:t>A series is a pandas 1D object</a:t>
            </a:r>
            <a:br>
              <a:rPr lang="en" sz="2800"/>
            </a:br>
            <a:r>
              <a:rPr lang="en" sz="2800"/>
              <a:t>	</a:t>
            </a:r>
            <a:r>
              <a:rPr lang="en" sz="2800">
                <a:latin typeface="Courier New"/>
                <a:ea typeface="Courier New"/>
                <a:cs typeface="Courier New"/>
                <a:sym typeface="Courier New"/>
              </a:rPr>
              <a:t>s= pd.Series([1,2,3,4,5])</a:t>
            </a:r>
            <a:endParaRPr sz="2800">
              <a:latin typeface="Courier New"/>
              <a:ea typeface="Courier New"/>
              <a:cs typeface="Courier New"/>
              <a:sym typeface="Courier New"/>
            </a:endParaRPr>
          </a:p>
          <a:p>
            <a:pPr indent="-406400" lvl="0" marL="457200" rtl="0" algn="l">
              <a:spcBef>
                <a:spcPts val="0"/>
              </a:spcBef>
              <a:spcAft>
                <a:spcPts val="0"/>
              </a:spcAft>
              <a:buSzPts val="2800"/>
              <a:buChar char="•"/>
            </a:pPr>
            <a:r>
              <a:rPr lang="en" sz="2800"/>
              <a:t>Contains an array of data: strings, floats, ints, etc</a:t>
            </a:r>
            <a:endParaRPr sz="2800">
              <a:latin typeface="Courier New"/>
              <a:ea typeface="Courier New"/>
              <a:cs typeface="Courier New"/>
              <a:sym typeface="Courier New"/>
            </a:endParaRPr>
          </a:p>
          <a:p>
            <a:pPr indent="-406400" lvl="0" marL="457200" rtl="0" algn="l">
              <a:spcBef>
                <a:spcPts val="0"/>
              </a:spcBef>
              <a:spcAft>
                <a:spcPts val="0"/>
              </a:spcAft>
              <a:buSzPts val="2800"/>
              <a:buChar char="•"/>
            </a:pPr>
            <a:r>
              <a:rPr lang="en" sz="2800"/>
              <a:t>Has an associated array of data labels called the </a:t>
            </a:r>
            <a:r>
              <a:rPr b="1" lang="en" sz="2800"/>
              <a:t>index</a:t>
            </a:r>
            <a:r>
              <a:rPr lang="en" sz="2800"/>
              <a:t> which correspond to the </a:t>
            </a:r>
            <a:r>
              <a:rPr b="1" lang="en" sz="2800"/>
              <a:t>values </a:t>
            </a:r>
            <a:r>
              <a:rPr lang="en" sz="2800"/>
              <a:t>in the series</a:t>
            </a:r>
            <a:endParaRPr sz="2800"/>
          </a:p>
          <a:p>
            <a:pPr indent="-381000" lvl="1" marL="914400" rtl="0" algn="l">
              <a:spcBef>
                <a:spcPts val="0"/>
              </a:spcBef>
              <a:spcAft>
                <a:spcPts val="0"/>
              </a:spcAft>
              <a:buSzPts val="2400"/>
              <a:buChar char="–"/>
            </a:pPr>
            <a:r>
              <a:rPr lang="en" sz="2400"/>
              <a:t>B</a:t>
            </a:r>
            <a:r>
              <a:rPr lang="en" sz="2400"/>
              <a:t>y default the index is from </a:t>
            </a:r>
            <a:r>
              <a:rPr lang="en" sz="2400">
                <a:latin typeface="Courier New"/>
                <a:ea typeface="Courier New"/>
                <a:cs typeface="Courier New"/>
                <a:sym typeface="Courier New"/>
              </a:rPr>
              <a:t>0</a:t>
            </a:r>
            <a:r>
              <a:rPr lang="en" sz="2400"/>
              <a:t> to </a:t>
            </a:r>
            <a:r>
              <a:rPr lang="en" sz="2400">
                <a:latin typeface="Courier New"/>
                <a:ea typeface="Courier New"/>
                <a:cs typeface="Courier New"/>
                <a:sym typeface="Courier New"/>
              </a:rPr>
              <a:t>n-1</a:t>
            </a:r>
            <a:r>
              <a:rPr lang="en" sz="2400"/>
              <a:t>, where </a:t>
            </a:r>
            <a:r>
              <a:rPr lang="en" sz="2400">
                <a:latin typeface="Courier New"/>
                <a:ea typeface="Courier New"/>
                <a:cs typeface="Courier New"/>
                <a:sym typeface="Courier New"/>
              </a:rPr>
              <a:t>n</a:t>
            </a:r>
            <a:r>
              <a:rPr lang="en" sz="2400"/>
              <a:t> is the length of the index</a:t>
            </a:r>
            <a:r>
              <a:rPr lang="en" sz="2400"/>
              <a:t> (similar to a list)</a:t>
            </a:r>
            <a:endParaRPr sz="2400"/>
          </a:p>
          <a:p>
            <a:pPr indent="-381000" lvl="1" marL="914400" rtl="0" algn="l">
              <a:spcBef>
                <a:spcPts val="0"/>
              </a:spcBef>
              <a:spcAft>
                <a:spcPts val="0"/>
              </a:spcAft>
              <a:buSzPts val="2400"/>
              <a:buChar char="–"/>
            </a:pPr>
            <a:r>
              <a:rPr lang="en" sz="2400"/>
              <a:t>However, the indexes can be set to strings (similar to keys in a dictionary)</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8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Series Data Structure</a:t>
            </a:r>
            <a:endParaRPr/>
          </a:p>
        </p:txBody>
      </p:sp>
      <p:sp>
        <p:nvSpPr>
          <p:cNvPr id="488" name="Google Shape;488;p81"/>
          <p:cNvSpPr txBox="1"/>
          <p:nvPr>
            <p:ph idx="1" type="body"/>
          </p:nvPr>
        </p:nvSpPr>
        <p:spPr>
          <a:xfrm>
            <a:off x="457200" y="1200150"/>
            <a:ext cx="3538800" cy="2463300"/>
          </a:xfrm>
          <a:prstGeom prst="rect">
            <a:avLst/>
          </a:prstGeom>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360"/>
              </a:spcBef>
              <a:spcAft>
                <a:spcPts val="0"/>
              </a:spcAft>
              <a:buNone/>
            </a:pPr>
            <a:r>
              <a:rPr lang="en" sz="1800">
                <a:solidFill>
                  <a:srgbClr val="45818E"/>
                </a:solidFill>
                <a:latin typeface="Courier New"/>
                <a:ea typeface="Courier New"/>
                <a:cs typeface="Courier New"/>
                <a:sym typeface="Courier New"/>
              </a:rPr>
              <a:t># create series</a:t>
            </a:r>
            <a:endParaRPr sz="1800">
              <a:solidFill>
                <a:srgbClr val="45818E"/>
              </a:solidFill>
              <a:latin typeface="Courier New"/>
              <a:ea typeface="Courier New"/>
              <a:cs typeface="Courier New"/>
              <a:sym typeface="Courier New"/>
            </a:endParaRPr>
          </a:p>
          <a:p>
            <a:pPr indent="0" lvl="0" marL="0" rtl="0" algn="l">
              <a:spcBef>
                <a:spcPts val="360"/>
              </a:spcBef>
              <a:spcAft>
                <a:spcPts val="0"/>
              </a:spcAft>
              <a:buNone/>
            </a:pPr>
            <a:r>
              <a:rPr lang="en" sz="1800">
                <a:latin typeface="Courier New"/>
                <a:ea typeface="Courier New"/>
                <a:cs typeface="Courier New"/>
                <a:sym typeface="Courier New"/>
              </a:rPr>
              <a:t>import numpy as np</a:t>
            </a:r>
            <a:endParaRPr sz="1800">
              <a:latin typeface="Courier New"/>
              <a:ea typeface="Courier New"/>
              <a:cs typeface="Courier New"/>
              <a:sym typeface="Courier New"/>
            </a:endParaRPr>
          </a:p>
          <a:p>
            <a:pPr indent="0" lvl="0" marL="0" rtl="0" algn="l">
              <a:spcBef>
                <a:spcPts val="360"/>
              </a:spcBef>
              <a:spcAft>
                <a:spcPts val="0"/>
              </a:spcAft>
              <a:buNone/>
            </a:pPr>
            <a:r>
              <a:rPr lang="en" sz="1800">
                <a:latin typeface="Courier New"/>
                <a:ea typeface="Courier New"/>
                <a:cs typeface="Courier New"/>
                <a:sym typeface="Courier New"/>
              </a:rPr>
              <a:t>import pandas as pd</a:t>
            </a:r>
            <a:endParaRPr sz="1800">
              <a:latin typeface="Courier New"/>
              <a:ea typeface="Courier New"/>
              <a:cs typeface="Courier New"/>
              <a:sym typeface="Courier New"/>
            </a:endParaRPr>
          </a:p>
          <a:p>
            <a:pPr indent="0" lvl="0" marL="0" rtl="0" algn="l">
              <a:spcBef>
                <a:spcPts val="360"/>
              </a:spcBef>
              <a:spcAft>
                <a:spcPts val="0"/>
              </a:spcAft>
              <a:buNone/>
            </a:pPr>
            <a:r>
              <a:rPr lang="en" sz="1800">
                <a:latin typeface="Courier New"/>
                <a:ea typeface="Courier New"/>
                <a:cs typeface="Courier New"/>
                <a:sym typeface="Courier New"/>
              </a:rPr>
              <a:t>s = pd.Series(</a:t>
            </a:r>
            <a:endParaRPr sz="1800">
              <a:latin typeface="Courier New"/>
              <a:ea typeface="Courier New"/>
              <a:cs typeface="Courier New"/>
              <a:sym typeface="Courier New"/>
            </a:endParaRPr>
          </a:p>
          <a:p>
            <a:pPr indent="0" lvl="0" marL="0" rtl="0" algn="l">
              <a:spcBef>
                <a:spcPts val="360"/>
              </a:spcBef>
              <a:spcAft>
                <a:spcPts val="0"/>
              </a:spcAft>
              <a:buNone/>
            </a:pPr>
            <a:r>
              <a:rPr lang="en" sz="1800">
                <a:latin typeface="Courier New"/>
                <a:ea typeface="Courier New"/>
                <a:cs typeface="Courier New"/>
                <a:sym typeface="Courier New"/>
              </a:rPr>
              <a:t>    [5,3,6],</a:t>
            </a:r>
            <a:endParaRPr sz="1800">
              <a:latin typeface="Courier New"/>
              <a:ea typeface="Courier New"/>
              <a:cs typeface="Courier New"/>
              <a:sym typeface="Courier New"/>
            </a:endParaRPr>
          </a:p>
          <a:p>
            <a:pPr indent="0" lvl="0" marL="0" rtl="0" algn="l">
              <a:spcBef>
                <a:spcPts val="360"/>
              </a:spcBef>
              <a:spcAft>
                <a:spcPts val="0"/>
              </a:spcAft>
              <a:buNone/>
            </a:pPr>
            <a:r>
              <a:rPr lang="en" sz="1800">
                <a:latin typeface="Courier New"/>
                <a:ea typeface="Courier New"/>
                <a:cs typeface="Courier New"/>
                <a:sym typeface="Courier New"/>
              </a:rPr>
              <a:t>    ['a','b','c'])</a:t>
            </a:r>
            <a:endParaRPr sz="1800">
              <a:latin typeface="Courier New"/>
              <a:ea typeface="Courier New"/>
              <a:cs typeface="Courier New"/>
              <a:sym typeface="Courier New"/>
            </a:endParaRPr>
          </a:p>
          <a:p>
            <a:pPr indent="0" lvl="0" marL="0" rtl="0" algn="l">
              <a:spcBef>
                <a:spcPts val="360"/>
              </a:spcBef>
              <a:spcAft>
                <a:spcPts val="0"/>
              </a:spcAft>
              <a:buNone/>
            </a:pPr>
            <a:r>
              <a:rPr lang="en" sz="1800">
                <a:latin typeface="Courier New"/>
                <a:ea typeface="Courier New"/>
                <a:cs typeface="Courier New"/>
                <a:sym typeface="Courier New"/>
              </a:rPr>
              <a:t>print(s)</a:t>
            </a:r>
            <a:endParaRPr sz="1800">
              <a:latin typeface="Courier New"/>
              <a:ea typeface="Courier New"/>
              <a:cs typeface="Courier New"/>
              <a:sym typeface="Courier New"/>
            </a:endParaRPr>
          </a:p>
          <a:p>
            <a:pPr indent="0" lvl="0" marL="0" rtl="0" algn="l">
              <a:spcBef>
                <a:spcPts val="360"/>
              </a:spcBef>
              <a:spcAft>
                <a:spcPts val="0"/>
              </a:spcAft>
              <a:buNone/>
            </a:pPr>
            <a:r>
              <a:t/>
            </a:r>
            <a:endParaRPr sz="1800">
              <a:latin typeface="Courier New"/>
              <a:ea typeface="Courier New"/>
              <a:cs typeface="Courier New"/>
              <a:sym typeface="Courier New"/>
            </a:endParaRPr>
          </a:p>
        </p:txBody>
      </p:sp>
      <p:sp>
        <p:nvSpPr>
          <p:cNvPr id="489" name="Google Shape;489;p81"/>
          <p:cNvSpPr txBox="1"/>
          <p:nvPr/>
        </p:nvSpPr>
        <p:spPr>
          <a:xfrm>
            <a:off x="457200" y="38002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rPr>
              <a:t>a   -0.039967</a:t>
            </a:r>
            <a:endParaRPr sz="1800">
              <a:solidFill>
                <a:schemeClr val="dk1"/>
              </a:solidFill>
              <a:highlight>
                <a:srgbClr val="FFFFFF"/>
              </a:highlight>
            </a:endParaRPr>
          </a:p>
          <a:p>
            <a:pPr indent="0" lvl="0" marL="0" rtl="0" algn="l">
              <a:spcBef>
                <a:spcPts val="0"/>
              </a:spcBef>
              <a:spcAft>
                <a:spcPts val="0"/>
              </a:spcAft>
              <a:buNone/>
            </a:pPr>
            <a:r>
              <a:rPr lang="en" sz="1800">
                <a:solidFill>
                  <a:schemeClr val="dk1"/>
                </a:solidFill>
                <a:highlight>
                  <a:srgbClr val="FFFFFF"/>
                </a:highlight>
              </a:rPr>
              <a:t>b    1.553495</a:t>
            </a:r>
            <a:endParaRPr sz="1800">
              <a:solidFill>
                <a:schemeClr val="dk1"/>
              </a:solidFill>
              <a:highlight>
                <a:srgbClr val="FFFFFF"/>
              </a:highlight>
            </a:endParaRPr>
          </a:p>
          <a:p>
            <a:pPr indent="0" lvl="0" marL="0" rtl="0" algn="l">
              <a:spcBef>
                <a:spcPts val="0"/>
              </a:spcBef>
              <a:spcAft>
                <a:spcPts val="0"/>
              </a:spcAft>
              <a:buNone/>
            </a:pPr>
            <a:r>
              <a:rPr lang="en" sz="1800">
                <a:solidFill>
                  <a:schemeClr val="dk1"/>
                </a:solidFill>
                <a:highlight>
                  <a:srgbClr val="FFFFFF"/>
                </a:highlight>
              </a:rPr>
              <a:t>c    1.909751</a:t>
            </a:r>
            <a:endParaRPr sz="1800">
              <a:solidFill>
                <a:schemeClr val="dk1"/>
              </a:solidFill>
              <a:highlight>
                <a:srgbClr val="FFFFFF"/>
              </a:highlight>
            </a:endParaRPr>
          </a:p>
          <a:p>
            <a:pPr indent="0" lvl="0" marL="0" rtl="0" algn="l">
              <a:lnSpc>
                <a:spcPct val="115000"/>
              </a:lnSpc>
              <a:spcBef>
                <a:spcPts val="0"/>
              </a:spcBef>
              <a:spcAft>
                <a:spcPts val="0"/>
              </a:spcAft>
              <a:buNone/>
            </a:pPr>
            <a:r>
              <a:rPr lang="en" sz="1800">
                <a:solidFill>
                  <a:schemeClr val="dk1"/>
                </a:solidFill>
                <a:highlight>
                  <a:srgbClr val="FFFFFF"/>
                </a:highlight>
              </a:rPr>
              <a:t>dtype: float64</a:t>
            </a:r>
            <a:endParaRPr sz="1800">
              <a:solidFill>
                <a:schemeClr val="dk1"/>
              </a:solidFill>
              <a:highlight>
                <a:srgbClr val="FFFFFF"/>
              </a:highlight>
            </a:endParaRPr>
          </a:p>
        </p:txBody>
      </p:sp>
      <p:cxnSp>
        <p:nvCxnSpPr>
          <p:cNvPr id="490" name="Google Shape;490;p81"/>
          <p:cNvCxnSpPr/>
          <p:nvPr/>
        </p:nvCxnSpPr>
        <p:spPr>
          <a:xfrm flipH="1">
            <a:off x="2135950" y="1754350"/>
            <a:ext cx="2296800" cy="955500"/>
          </a:xfrm>
          <a:prstGeom prst="straightConnector1">
            <a:avLst/>
          </a:prstGeom>
          <a:noFill/>
          <a:ln cap="flat" cmpd="sng" w="9525">
            <a:solidFill>
              <a:schemeClr val="dk2"/>
            </a:solidFill>
            <a:prstDash val="solid"/>
            <a:round/>
            <a:headEnd len="med" w="med" type="none"/>
            <a:tailEnd len="med" w="med" type="triangle"/>
          </a:ln>
        </p:spPr>
      </p:cxnSp>
      <p:sp>
        <p:nvSpPr>
          <p:cNvPr id="491" name="Google Shape;491;p81"/>
          <p:cNvSpPr txBox="1"/>
          <p:nvPr/>
        </p:nvSpPr>
        <p:spPr>
          <a:xfrm>
            <a:off x="4509125" y="1347263"/>
            <a:ext cx="33930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Here we set the </a:t>
            </a:r>
            <a:r>
              <a:rPr b="1" lang="en" sz="1800">
                <a:latin typeface="Calibri"/>
                <a:ea typeface="Calibri"/>
                <a:cs typeface="Calibri"/>
                <a:sym typeface="Calibri"/>
              </a:rPr>
              <a:t>values</a:t>
            </a:r>
            <a:r>
              <a:rPr lang="en" sz="1800">
                <a:latin typeface="Calibri"/>
                <a:ea typeface="Calibri"/>
                <a:cs typeface="Calibri"/>
                <a:sym typeface="Calibri"/>
              </a:rPr>
              <a:t> of the series to these numbers.</a:t>
            </a:r>
            <a:endParaRPr sz="1800">
              <a:latin typeface="Calibri"/>
              <a:ea typeface="Calibri"/>
              <a:cs typeface="Calibri"/>
              <a:sym typeface="Calibri"/>
            </a:endParaRPr>
          </a:p>
        </p:txBody>
      </p:sp>
      <p:cxnSp>
        <p:nvCxnSpPr>
          <p:cNvPr id="492" name="Google Shape;492;p81"/>
          <p:cNvCxnSpPr/>
          <p:nvPr/>
        </p:nvCxnSpPr>
        <p:spPr>
          <a:xfrm flipH="1">
            <a:off x="1991850" y="4757700"/>
            <a:ext cx="3200100" cy="90000"/>
          </a:xfrm>
          <a:prstGeom prst="straightConnector1">
            <a:avLst/>
          </a:prstGeom>
          <a:noFill/>
          <a:ln cap="flat" cmpd="sng" w="9525">
            <a:solidFill>
              <a:schemeClr val="dk2"/>
            </a:solidFill>
            <a:prstDash val="solid"/>
            <a:round/>
            <a:headEnd len="med" w="med" type="none"/>
            <a:tailEnd len="med" w="med" type="triangle"/>
          </a:ln>
        </p:spPr>
      </p:cxnSp>
      <p:sp>
        <p:nvSpPr>
          <p:cNvPr id="493" name="Google Shape;493;p81"/>
          <p:cNvSpPr txBox="1"/>
          <p:nvPr/>
        </p:nvSpPr>
        <p:spPr>
          <a:xfrm>
            <a:off x="4678375" y="2257325"/>
            <a:ext cx="33930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These are the </a:t>
            </a:r>
            <a:r>
              <a:rPr b="1" lang="en" sz="1800">
                <a:latin typeface="Calibri"/>
                <a:ea typeface="Calibri"/>
                <a:cs typeface="Calibri"/>
                <a:sym typeface="Calibri"/>
              </a:rPr>
              <a:t>indexes</a:t>
            </a:r>
            <a:r>
              <a:rPr lang="en" sz="1800">
                <a:latin typeface="Calibri"/>
                <a:ea typeface="Calibri"/>
                <a:cs typeface="Calibri"/>
                <a:sym typeface="Calibri"/>
              </a:rPr>
              <a:t> of our series</a:t>
            </a:r>
            <a:endParaRPr sz="1800">
              <a:latin typeface="Calibri"/>
              <a:ea typeface="Calibri"/>
              <a:cs typeface="Calibri"/>
              <a:sym typeface="Calibri"/>
            </a:endParaRPr>
          </a:p>
        </p:txBody>
      </p:sp>
      <p:cxnSp>
        <p:nvCxnSpPr>
          <p:cNvPr id="494" name="Google Shape;494;p81"/>
          <p:cNvCxnSpPr/>
          <p:nvPr/>
        </p:nvCxnSpPr>
        <p:spPr>
          <a:xfrm flipH="1">
            <a:off x="2668675" y="2480075"/>
            <a:ext cx="2009700" cy="411900"/>
          </a:xfrm>
          <a:prstGeom prst="straightConnector1">
            <a:avLst/>
          </a:prstGeom>
          <a:noFill/>
          <a:ln cap="flat" cmpd="sng" w="9525">
            <a:solidFill>
              <a:schemeClr val="dk2"/>
            </a:solidFill>
            <a:prstDash val="solid"/>
            <a:round/>
            <a:headEnd len="med" w="med" type="none"/>
            <a:tailEnd len="med" w="med" type="triangle"/>
          </a:ln>
        </p:spPr>
      </p:cxnSp>
      <p:sp>
        <p:nvSpPr>
          <p:cNvPr id="495" name="Google Shape;495;p81"/>
          <p:cNvSpPr txBox="1"/>
          <p:nvPr/>
        </p:nvSpPr>
        <p:spPr>
          <a:xfrm>
            <a:off x="5258950" y="4185600"/>
            <a:ext cx="33930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Note that every series has a “dtype” which corresponds to the data-type of its values</a:t>
            </a: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82"/>
          <p:cNvSpPr txBox="1"/>
          <p:nvPr>
            <p:ph type="title"/>
          </p:nvPr>
        </p:nvSpPr>
        <p:spPr>
          <a:xfrm>
            <a:off x="390200" y="-50822"/>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Series Data Structure</a:t>
            </a:r>
            <a:endParaRPr/>
          </a:p>
        </p:txBody>
      </p:sp>
      <p:sp>
        <p:nvSpPr>
          <p:cNvPr id="501" name="Google Shape;501;p82"/>
          <p:cNvSpPr txBox="1"/>
          <p:nvPr>
            <p:ph idx="1" type="body"/>
          </p:nvPr>
        </p:nvSpPr>
        <p:spPr>
          <a:xfrm>
            <a:off x="390200" y="563775"/>
            <a:ext cx="8229600" cy="857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2400"/>
              <a:t>Values in a series can be retrieved by either the location in the series (like a list) or their index value (like a dictionary)</a:t>
            </a:r>
            <a:endParaRPr sz="2400"/>
          </a:p>
        </p:txBody>
      </p:sp>
      <p:sp>
        <p:nvSpPr>
          <p:cNvPr id="502" name="Google Shape;502;p82"/>
          <p:cNvSpPr txBox="1"/>
          <p:nvPr/>
        </p:nvSpPr>
        <p:spPr>
          <a:xfrm>
            <a:off x="390200" y="1282875"/>
            <a:ext cx="7391400" cy="30000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a:t>
            </a:r>
            <a:r>
              <a:rPr lang="en" sz="1600">
                <a:solidFill>
                  <a:schemeClr val="dk1"/>
                </a:solidFill>
                <a:latin typeface="Courier New"/>
                <a:ea typeface="Courier New"/>
                <a:cs typeface="Courier New"/>
                <a:sym typeface="Courier New"/>
              </a:rPr>
              <a:t>s = pd.Series([5,3,1],['a','b','c'])</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 return the first value of the series</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s[0]</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5</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 return the value corresponding to index 'b'</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s['b']</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3</a:t>
            </a:r>
            <a:endParaRPr sz="1600">
              <a:solidFill>
                <a:schemeClr val="dk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83"/>
          <p:cNvSpPr txBox="1"/>
          <p:nvPr>
            <p:ph type="title"/>
          </p:nvPr>
        </p:nvSpPr>
        <p:spPr>
          <a:xfrm>
            <a:off x="390200" y="-50822"/>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Series Data Structure</a:t>
            </a:r>
            <a:endParaRPr/>
          </a:p>
        </p:txBody>
      </p:sp>
      <p:sp>
        <p:nvSpPr>
          <p:cNvPr id="508" name="Google Shape;508;p83"/>
          <p:cNvSpPr txBox="1"/>
          <p:nvPr>
            <p:ph idx="1" type="body"/>
          </p:nvPr>
        </p:nvSpPr>
        <p:spPr>
          <a:xfrm>
            <a:off x="390200" y="563775"/>
            <a:ext cx="8229600" cy="857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2400"/>
              <a:t>Values in a series can be retrieved by either the location in the series (like a list) or their index value (like a dictionary)</a:t>
            </a:r>
            <a:endParaRPr sz="2400"/>
          </a:p>
        </p:txBody>
      </p:sp>
      <p:sp>
        <p:nvSpPr>
          <p:cNvPr id="509" name="Google Shape;509;p83"/>
          <p:cNvSpPr txBox="1"/>
          <p:nvPr/>
        </p:nvSpPr>
        <p:spPr>
          <a:xfrm>
            <a:off x="390200" y="1298375"/>
            <a:ext cx="7391400" cy="30000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s = pd.Series([5,3,1],['a','b','c'])</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 return the first value of the series</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s[0]</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5</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 return the value corresponding to index 'b'</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s['b']</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3</a:t>
            </a:r>
            <a:endParaRPr sz="1600">
              <a:solidFill>
                <a:schemeClr val="dk1"/>
              </a:solidFill>
              <a:latin typeface="Courier New"/>
              <a:ea typeface="Courier New"/>
              <a:cs typeface="Courier New"/>
              <a:sym typeface="Courier New"/>
            </a:endParaRPr>
          </a:p>
        </p:txBody>
      </p:sp>
      <p:sp>
        <p:nvSpPr>
          <p:cNvPr id="510" name="Google Shape;510;p83"/>
          <p:cNvSpPr txBox="1"/>
          <p:nvPr>
            <p:ph idx="1" type="body"/>
          </p:nvPr>
        </p:nvSpPr>
        <p:spPr>
          <a:xfrm>
            <a:off x="178950" y="3828350"/>
            <a:ext cx="9032400" cy="857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1800">
                <a:solidFill>
                  <a:srgbClr val="FF0000"/>
                </a:solidFill>
              </a:rPr>
              <a:t>Warning: if the items in the index are ints then items are only retrieved by their index values</a:t>
            </a:r>
            <a:endParaRPr sz="1800">
              <a:solidFill>
                <a:srgbClr val="FF0000"/>
              </a:solidFill>
            </a:endParaRPr>
          </a:p>
        </p:txBody>
      </p:sp>
      <p:sp>
        <p:nvSpPr>
          <p:cNvPr id="511" name="Google Shape;511;p83"/>
          <p:cNvSpPr txBox="1"/>
          <p:nvPr/>
        </p:nvSpPr>
        <p:spPr>
          <a:xfrm>
            <a:off x="390200" y="4116350"/>
            <a:ext cx="6320100" cy="7683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s = pd.Series([5,3,1],[1, 2, 3])</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s[1]</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5</a:t>
            </a:r>
            <a:endParaRPr sz="1600">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66"/>
          <p:cNvPicPr preferRelativeResize="0"/>
          <p:nvPr/>
        </p:nvPicPr>
        <p:blipFill rotWithShape="1">
          <a:blip r:embed="rId3">
            <a:alphaModFix/>
          </a:blip>
          <a:srcRect b="0" l="13653" r="18517" t="0"/>
          <a:stretch/>
        </p:blipFill>
        <p:spPr>
          <a:xfrm>
            <a:off x="151550" y="1716550"/>
            <a:ext cx="1336875" cy="1570943"/>
          </a:xfrm>
          <a:prstGeom prst="rect">
            <a:avLst/>
          </a:prstGeom>
          <a:noFill/>
          <a:ln>
            <a:noFill/>
          </a:ln>
        </p:spPr>
      </p:pic>
      <p:pic>
        <p:nvPicPr>
          <p:cNvPr id="349" name="Google Shape;349;p66"/>
          <p:cNvPicPr preferRelativeResize="0"/>
          <p:nvPr/>
        </p:nvPicPr>
        <p:blipFill>
          <a:blip r:embed="rId4">
            <a:alphaModFix/>
          </a:blip>
          <a:stretch>
            <a:fillRect/>
          </a:stretch>
        </p:blipFill>
        <p:spPr>
          <a:xfrm>
            <a:off x="3193525" y="268022"/>
            <a:ext cx="1185264" cy="1185300"/>
          </a:xfrm>
          <a:prstGeom prst="rect">
            <a:avLst/>
          </a:prstGeom>
          <a:noFill/>
          <a:ln>
            <a:noFill/>
          </a:ln>
        </p:spPr>
      </p:pic>
      <p:pic>
        <p:nvPicPr>
          <p:cNvPr id="350" name="Google Shape;350;p66"/>
          <p:cNvPicPr preferRelativeResize="0"/>
          <p:nvPr/>
        </p:nvPicPr>
        <p:blipFill>
          <a:blip r:embed="rId5">
            <a:alphaModFix/>
          </a:blip>
          <a:stretch>
            <a:fillRect/>
          </a:stretch>
        </p:blipFill>
        <p:spPr>
          <a:xfrm>
            <a:off x="6352775" y="116421"/>
            <a:ext cx="1336875" cy="1336903"/>
          </a:xfrm>
          <a:prstGeom prst="rect">
            <a:avLst/>
          </a:prstGeom>
          <a:noFill/>
          <a:ln>
            <a:noFill/>
          </a:ln>
        </p:spPr>
      </p:pic>
      <p:sp>
        <p:nvSpPr>
          <p:cNvPr id="351" name="Google Shape;351;p66"/>
          <p:cNvSpPr txBox="1"/>
          <p:nvPr/>
        </p:nvSpPr>
        <p:spPr>
          <a:xfrm>
            <a:off x="151550" y="519300"/>
            <a:ext cx="2903700" cy="11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Today’s TAs</a:t>
            </a:r>
            <a:endParaRPr b="1" sz="3600"/>
          </a:p>
        </p:txBody>
      </p:sp>
      <p:sp>
        <p:nvSpPr>
          <p:cNvPr id="352" name="Google Shape;352;p66"/>
          <p:cNvSpPr txBox="1"/>
          <p:nvPr/>
        </p:nvSpPr>
        <p:spPr>
          <a:xfrm>
            <a:off x="4492150" y="668681"/>
            <a:ext cx="17019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Apexa</a:t>
            </a:r>
            <a:endParaRPr sz="3600"/>
          </a:p>
        </p:txBody>
      </p:sp>
      <p:sp>
        <p:nvSpPr>
          <p:cNvPr id="353" name="Google Shape;353;p66"/>
          <p:cNvSpPr txBox="1"/>
          <p:nvPr/>
        </p:nvSpPr>
        <p:spPr>
          <a:xfrm>
            <a:off x="4471700" y="2132450"/>
            <a:ext cx="17019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David</a:t>
            </a:r>
            <a:endParaRPr sz="3600"/>
          </a:p>
        </p:txBody>
      </p:sp>
      <p:sp>
        <p:nvSpPr>
          <p:cNvPr id="354" name="Google Shape;354;p66"/>
          <p:cNvSpPr txBox="1"/>
          <p:nvPr/>
        </p:nvSpPr>
        <p:spPr>
          <a:xfrm>
            <a:off x="1578700" y="3879600"/>
            <a:ext cx="17019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Jake</a:t>
            </a:r>
            <a:endParaRPr sz="3600"/>
          </a:p>
        </p:txBody>
      </p:sp>
      <p:sp>
        <p:nvSpPr>
          <p:cNvPr id="355" name="Google Shape;355;p66"/>
          <p:cNvSpPr txBox="1"/>
          <p:nvPr/>
        </p:nvSpPr>
        <p:spPr>
          <a:xfrm>
            <a:off x="4514050" y="3879600"/>
            <a:ext cx="17019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Parisa</a:t>
            </a:r>
            <a:endParaRPr sz="3600"/>
          </a:p>
        </p:txBody>
      </p:sp>
      <p:sp>
        <p:nvSpPr>
          <p:cNvPr id="356" name="Google Shape;356;p66"/>
          <p:cNvSpPr txBox="1"/>
          <p:nvPr/>
        </p:nvSpPr>
        <p:spPr>
          <a:xfrm>
            <a:off x="7630950" y="772884"/>
            <a:ext cx="17019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Sammy</a:t>
            </a:r>
            <a:endParaRPr sz="3000"/>
          </a:p>
        </p:txBody>
      </p:sp>
      <p:sp>
        <p:nvSpPr>
          <p:cNvPr id="357" name="Google Shape;357;p66"/>
          <p:cNvSpPr txBox="1"/>
          <p:nvPr/>
        </p:nvSpPr>
        <p:spPr>
          <a:xfrm>
            <a:off x="1547863" y="2217150"/>
            <a:ext cx="17019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Ben</a:t>
            </a:r>
            <a:endParaRPr sz="3600"/>
          </a:p>
        </p:txBody>
      </p:sp>
      <p:sp>
        <p:nvSpPr>
          <p:cNvPr id="358" name="Google Shape;358;p66"/>
          <p:cNvSpPr txBox="1"/>
          <p:nvPr/>
        </p:nvSpPr>
        <p:spPr>
          <a:xfrm>
            <a:off x="7782525" y="2270859"/>
            <a:ext cx="17019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Will</a:t>
            </a:r>
            <a:endParaRPr sz="3600"/>
          </a:p>
        </p:txBody>
      </p:sp>
      <p:pic>
        <p:nvPicPr>
          <p:cNvPr id="359" name="Google Shape;359;p66"/>
          <p:cNvPicPr preferRelativeResize="0"/>
          <p:nvPr/>
        </p:nvPicPr>
        <p:blipFill>
          <a:blip r:embed="rId6">
            <a:alphaModFix/>
          </a:blip>
          <a:stretch>
            <a:fillRect/>
          </a:stretch>
        </p:blipFill>
        <p:spPr>
          <a:xfrm>
            <a:off x="3117725" y="1814802"/>
            <a:ext cx="1336875" cy="1392792"/>
          </a:xfrm>
          <a:prstGeom prst="rect">
            <a:avLst/>
          </a:prstGeom>
          <a:noFill/>
          <a:ln>
            <a:noFill/>
          </a:ln>
        </p:spPr>
      </p:pic>
      <p:pic>
        <p:nvPicPr>
          <p:cNvPr id="360" name="Google Shape;360;p66"/>
          <p:cNvPicPr preferRelativeResize="0"/>
          <p:nvPr/>
        </p:nvPicPr>
        <p:blipFill>
          <a:blip r:embed="rId7">
            <a:alphaModFix/>
          </a:blip>
          <a:stretch>
            <a:fillRect/>
          </a:stretch>
        </p:blipFill>
        <p:spPr>
          <a:xfrm>
            <a:off x="6352775" y="1858675"/>
            <a:ext cx="1336875" cy="1426156"/>
          </a:xfrm>
          <a:prstGeom prst="rect">
            <a:avLst/>
          </a:prstGeom>
          <a:noFill/>
          <a:ln>
            <a:noFill/>
          </a:ln>
        </p:spPr>
      </p:pic>
      <p:pic>
        <p:nvPicPr>
          <p:cNvPr id="361" name="Google Shape;361;p66"/>
          <p:cNvPicPr preferRelativeResize="0"/>
          <p:nvPr/>
        </p:nvPicPr>
        <p:blipFill rotWithShape="1">
          <a:blip r:embed="rId8">
            <a:alphaModFix/>
          </a:blip>
          <a:srcRect b="0" l="8304" r="21441" t="0"/>
          <a:stretch/>
        </p:blipFill>
        <p:spPr>
          <a:xfrm flipH="1">
            <a:off x="121825" y="3463800"/>
            <a:ext cx="1396325" cy="1570950"/>
          </a:xfrm>
          <a:prstGeom prst="rect">
            <a:avLst/>
          </a:prstGeom>
          <a:noFill/>
          <a:ln>
            <a:noFill/>
          </a:ln>
        </p:spPr>
      </p:pic>
      <p:pic>
        <p:nvPicPr>
          <p:cNvPr id="362" name="Google Shape;362;p66"/>
          <p:cNvPicPr preferRelativeResize="0"/>
          <p:nvPr/>
        </p:nvPicPr>
        <p:blipFill>
          <a:blip r:embed="rId9">
            <a:alphaModFix/>
          </a:blip>
          <a:stretch>
            <a:fillRect/>
          </a:stretch>
        </p:blipFill>
        <p:spPr>
          <a:xfrm>
            <a:off x="3117725" y="3569063"/>
            <a:ext cx="1396325" cy="1396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84"/>
          <p:cNvSpPr txBox="1"/>
          <p:nvPr>
            <p:ph type="title"/>
          </p:nvPr>
        </p:nvSpPr>
        <p:spPr>
          <a:xfrm>
            <a:off x="3810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t>Series can be converted to/from lists or dictionaries</a:t>
            </a:r>
            <a:endParaRPr/>
          </a:p>
        </p:txBody>
      </p:sp>
      <p:sp>
        <p:nvSpPr>
          <p:cNvPr id="517" name="Google Shape;517;p84"/>
          <p:cNvSpPr txBox="1"/>
          <p:nvPr>
            <p:ph idx="1" type="body"/>
          </p:nvPr>
        </p:nvSpPr>
        <p:spPr>
          <a:xfrm>
            <a:off x="189250" y="1289475"/>
            <a:ext cx="41652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1600">
                <a:solidFill>
                  <a:srgbClr val="45818E"/>
                </a:solidFill>
                <a:latin typeface="Courier New"/>
                <a:ea typeface="Courier New"/>
                <a:cs typeface="Courier New"/>
                <a:sym typeface="Courier New"/>
              </a:rPr>
              <a:t># create series from list</a:t>
            </a:r>
            <a:endParaRPr sz="1600">
              <a:solidFill>
                <a:srgbClr val="45818E"/>
              </a:solidFill>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&gt;&gt;&gt; list_x = [1,2,3] </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&gt;&gt;&gt; series_x = pd.Series(list_x)</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&gt;&gt;&gt; series_x</a:t>
            </a:r>
            <a:br>
              <a:rPr lang="en" sz="1600">
                <a:latin typeface="Courier New"/>
                <a:ea typeface="Courier New"/>
                <a:cs typeface="Courier New"/>
                <a:sym typeface="Courier New"/>
              </a:rPr>
            </a:br>
            <a:r>
              <a:rPr lang="en" sz="1600">
                <a:latin typeface="Courier New"/>
                <a:ea typeface="Courier New"/>
                <a:cs typeface="Courier New"/>
                <a:sym typeface="Courier New"/>
              </a:rPr>
              <a:t>0	1</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1	2</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2	3</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dtype: int64</a:t>
            </a:r>
            <a:endParaRPr sz="1600">
              <a:latin typeface="Courier New"/>
              <a:ea typeface="Courier New"/>
              <a:cs typeface="Courier New"/>
              <a:sym typeface="Courier New"/>
            </a:endParaRPr>
          </a:p>
          <a:p>
            <a:pPr indent="0" lvl="0" marL="0" rtl="0" algn="l">
              <a:spcBef>
                <a:spcPts val="360"/>
              </a:spcBef>
              <a:spcAft>
                <a:spcPts val="0"/>
              </a:spcAft>
              <a:buNone/>
            </a:pPr>
            <a:r>
              <a:t/>
            </a:r>
            <a:endParaRPr sz="1600">
              <a:latin typeface="Courier New"/>
              <a:ea typeface="Courier New"/>
              <a:cs typeface="Courier New"/>
              <a:sym typeface="Courier New"/>
            </a:endParaRPr>
          </a:p>
          <a:p>
            <a:pPr indent="0" lvl="0" marL="0" rtl="0" algn="l">
              <a:spcBef>
                <a:spcPts val="360"/>
              </a:spcBef>
              <a:spcAft>
                <a:spcPts val="0"/>
              </a:spcAft>
              <a:buNone/>
            </a:pPr>
            <a:r>
              <a:rPr lang="en" sz="1600">
                <a:solidFill>
                  <a:srgbClr val="45818E"/>
                </a:solidFill>
                <a:latin typeface="Courier New"/>
                <a:ea typeface="Courier New"/>
                <a:cs typeface="Courier New"/>
                <a:sym typeface="Courier New"/>
              </a:rPr>
              <a:t># convert series to list</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&gt;&gt;&gt; </a:t>
            </a:r>
            <a:r>
              <a:rPr lang="en" sz="1600">
                <a:latin typeface="Courier New"/>
                <a:ea typeface="Courier New"/>
                <a:cs typeface="Courier New"/>
                <a:sym typeface="Courier New"/>
              </a:rPr>
              <a:t>series_x.to_list()</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[1,2,3]</a:t>
            </a:r>
            <a:endParaRPr sz="1600">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85"/>
          <p:cNvSpPr txBox="1"/>
          <p:nvPr>
            <p:ph type="title"/>
          </p:nvPr>
        </p:nvSpPr>
        <p:spPr>
          <a:xfrm>
            <a:off x="3810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t>Series can be converted to/from lists or dictionaries</a:t>
            </a:r>
            <a:endParaRPr/>
          </a:p>
        </p:txBody>
      </p:sp>
      <p:sp>
        <p:nvSpPr>
          <p:cNvPr id="523" name="Google Shape;523;p85"/>
          <p:cNvSpPr txBox="1"/>
          <p:nvPr>
            <p:ph idx="1" type="body"/>
          </p:nvPr>
        </p:nvSpPr>
        <p:spPr>
          <a:xfrm>
            <a:off x="189250" y="1289475"/>
            <a:ext cx="41652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1600">
                <a:solidFill>
                  <a:srgbClr val="45818E"/>
                </a:solidFill>
                <a:latin typeface="Courier New"/>
                <a:ea typeface="Courier New"/>
                <a:cs typeface="Courier New"/>
                <a:sym typeface="Courier New"/>
              </a:rPr>
              <a:t># create series from list</a:t>
            </a:r>
            <a:endParaRPr sz="1600">
              <a:solidFill>
                <a:srgbClr val="45818E"/>
              </a:solidFill>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&gt;&gt;&gt; list_x = [1,2,3] </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&gt;&gt;&gt; series_x = pd.Series(list_x)</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&gt;&gt;&gt; series_x</a:t>
            </a:r>
            <a:br>
              <a:rPr lang="en" sz="1600">
                <a:latin typeface="Courier New"/>
                <a:ea typeface="Courier New"/>
                <a:cs typeface="Courier New"/>
                <a:sym typeface="Courier New"/>
              </a:rPr>
            </a:br>
            <a:r>
              <a:rPr lang="en" sz="1600">
                <a:latin typeface="Courier New"/>
                <a:ea typeface="Courier New"/>
                <a:cs typeface="Courier New"/>
                <a:sym typeface="Courier New"/>
              </a:rPr>
              <a:t>0	1</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1	2</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2	3</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dtype: int64</a:t>
            </a:r>
            <a:endParaRPr sz="1600">
              <a:latin typeface="Courier New"/>
              <a:ea typeface="Courier New"/>
              <a:cs typeface="Courier New"/>
              <a:sym typeface="Courier New"/>
            </a:endParaRPr>
          </a:p>
          <a:p>
            <a:pPr indent="0" lvl="0" marL="0" rtl="0" algn="l">
              <a:spcBef>
                <a:spcPts val="360"/>
              </a:spcBef>
              <a:spcAft>
                <a:spcPts val="0"/>
              </a:spcAft>
              <a:buNone/>
            </a:pPr>
            <a:r>
              <a:t/>
            </a:r>
            <a:endParaRPr sz="1600">
              <a:latin typeface="Courier New"/>
              <a:ea typeface="Courier New"/>
              <a:cs typeface="Courier New"/>
              <a:sym typeface="Courier New"/>
            </a:endParaRPr>
          </a:p>
          <a:p>
            <a:pPr indent="0" lvl="0" marL="0" rtl="0" algn="l">
              <a:spcBef>
                <a:spcPts val="360"/>
              </a:spcBef>
              <a:spcAft>
                <a:spcPts val="0"/>
              </a:spcAft>
              <a:buNone/>
            </a:pPr>
            <a:r>
              <a:rPr lang="en" sz="1600">
                <a:solidFill>
                  <a:srgbClr val="45818E"/>
                </a:solidFill>
                <a:latin typeface="Courier New"/>
                <a:ea typeface="Courier New"/>
                <a:cs typeface="Courier New"/>
                <a:sym typeface="Courier New"/>
              </a:rPr>
              <a:t># convert series to list</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&gt;&gt;&gt; series_x.to_list[]</a:t>
            </a:r>
            <a:endParaRPr sz="1600">
              <a:latin typeface="Courier New"/>
              <a:ea typeface="Courier New"/>
              <a:cs typeface="Courier New"/>
              <a:sym typeface="Courier New"/>
            </a:endParaRPr>
          </a:p>
          <a:p>
            <a:pPr indent="0" lvl="0" marL="0" rtl="0" algn="l">
              <a:spcBef>
                <a:spcPts val="360"/>
              </a:spcBef>
              <a:spcAft>
                <a:spcPts val="0"/>
              </a:spcAft>
              <a:buNone/>
            </a:pPr>
            <a:r>
              <a:rPr lang="en" sz="1600">
                <a:latin typeface="Courier New"/>
                <a:ea typeface="Courier New"/>
                <a:cs typeface="Courier New"/>
                <a:sym typeface="Courier New"/>
              </a:rPr>
              <a:t>[1,2,3]</a:t>
            </a:r>
            <a:endParaRPr sz="1600">
              <a:latin typeface="Courier New"/>
              <a:ea typeface="Courier New"/>
              <a:cs typeface="Courier New"/>
              <a:sym typeface="Courier New"/>
            </a:endParaRPr>
          </a:p>
        </p:txBody>
      </p:sp>
      <p:sp>
        <p:nvSpPr>
          <p:cNvPr id="524" name="Google Shape;524;p85"/>
          <p:cNvSpPr txBox="1"/>
          <p:nvPr/>
        </p:nvSpPr>
        <p:spPr>
          <a:xfrm>
            <a:off x="4711550" y="1155500"/>
            <a:ext cx="4499400" cy="30000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rgbClr val="45818E"/>
                </a:solidFill>
                <a:latin typeface="Courier New"/>
                <a:ea typeface="Courier New"/>
                <a:cs typeface="Courier New"/>
                <a:sym typeface="Courier New"/>
              </a:rPr>
              <a:t># convert dictionary to series</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dict_y = {'a':1,'b':2,'c':3}</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series_y = pd.Series(dict_y)</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series_y</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a	1</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b	2</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c	3</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dtype: int64</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t/>
            </a:r>
            <a:endParaRPr sz="1600">
              <a:solidFill>
                <a:srgbClr val="45818E"/>
              </a:solidFill>
              <a:latin typeface="Courier New"/>
              <a:ea typeface="Courier New"/>
              <a:cs typeface="Courier New"/>
              <a:sym typeface="Courier New"/>
            </a:endParaRPr>
          </a:p>
          <a:p>
            <a:pPr indent="0" lvl="0" marL="0" rtl="0" algn="l">
              <a:spcBef>
                <a:spcPts val="360"/>
              </a:spcBef>
              <a:spcAft>
                <a:spcPts val="0"/>
              </a:spcAft>
              <a:buNone/>
            </a:pPr>
            <a:r>
              <a:rPr lang="en" sz="1600">
                <a:solidFill>
                  <a:srgbClr val="45818E"/>
                </a:solidFill>
                <a:latin typeface="Courier New"/>
                <a:ea typeface="Courier New"/>
                <a:cs typeface="Courier New"/>
                <a:sym typeface="Courier New"/>
              </a:rPr>
              <a:t># convert series to dictionary</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&gt;&gt;&gt; dict(series_y)</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chemeClr val="dk1"/>
                </a:solidFill>
                <a:latin typeface="Courier New"/>
                <a:ea typeface="Courier New"/>
                <a:cs typeface="Courier New"/>
                <a:sym typeface="Courier New"/>
              </a:rPr>
              <a:t>{'a': 1, 'b': 2, 'c': 3}</a:t>
            </a:r>
            <a:endParaRPr sz="1600">
              <a:solidFill>
                <a:schemeClr val="dk1"/>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8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Functions with Pandas Series</a:t>
            </a:r>
            <a:endParaRPr/>
          </a:p>
        </p:txBody>
      </p:sp>
      <p:sp>
        <p:nvSpPr>
          <p:cNvPr id="530" name="Google Shape;530;p86"/>
          <p:cNvSpPr txBox="1"/>
          <p:nvPr>
            <p:ph idx="1" type="body"/>
          </p:nvPr>
        </p:nvSpPr>
        <p:spPr>
          <a:xfrm>
            <a:off x="365500" y="1149100"/>
            <a:ext cx="3760500" cy="408600"/>
          </a:xfrm>
          <a:prstGeom prst="rect">
            <a:avLst/>
          </a:prstGeom>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360"/>
              </a:spcBef>
              <a:spcAft>
                <a:spcPts val="0"/>
              </a:spcAft>
              <a:buNone/>
            </a:pPr>
            <a:r>
              <a:rPr lang="en" sz="1800">
                <a:latin typeface="Courier New"/>
                <a:ea typeface="Courier New"/>
                <a:cs typeface="Courier New"/>
                <a:sym typeface="Courier New"/>
              </a:rPr>
              <a:t>print(s)</a:t>
            </a:r>
            <a:r>
              <a:rPr lang="en" sz="1800">
                <a:solidFill>
                  <a:srgbClr val="45818E"/>
                </a:solidFill>
                <a:latin typeface="Courier New"/>
                <a:ea typeface="Courier New"/>
                <a:cs typeface="Courier New"/>
                <a:sym typeface="Courier New"/>
              </a:rPr>
              <a:t># series</a:t>
            </a:r>
            <a:endParaRPr sz="1800">
              <a:latin typeface="Courier New"/>
              <a:ea typeface="Courier New"/>
              <a:cs typeface="Courier New"/>
              <a:sym typeface="Courier New"/>
            </a:endParaRPr>
          </a:p>
          <a:p>
            <a:pPr indent="0" lvl="0" marL="0" rtl="0" algn="l">
              <a:spcBef>
                <a:spcPts val="360"/>
              </a:spcBef>
              <a:spcAft>
                <a:spcPts val="0"/>
              </a:spcAft>
              <a:buNone/>
            </a:pPr>
            <a:r>
              <a:t/>
            </a:r>
            <a:endParaRPr sz="1800">
              <a:latin typeface="Courier New"/>
              <a:ea typeface="Courier New"/>
              <a:cs typeface="Courier New"/>
              <a:sym typeface="Courier New"/>
            </a:endParaRPr>
          </a:p>
        </p:txBody>
      </p:sp>
      <p:sp>
        <p:nvSpPr>
          <p:cNvPr id="531" name="Google Shape;531;p86"/>
          <p:cNvSpPr txBox="1"/>
          <p:nvPr/>
        </p:nvSpPr>
        <p:spPr>
          <a:xfrm>
            <a:off x="365500" y="1643425"/>
            <a:ext cx="3000000" cy="131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rPr>
              <a:t>b   -1.197346</a:t>
            </a:r>
            <a:endParaRPr sz="1800">
              <a:solidFill>
                <a:schemeClr val="dk1"/>
              </a:solidFill>
              <a:highlight>
                <a:srgbClr val="FFFFFF"/>
              </a:highlight>
            </a:endParaRPr>
          </a:p>
          <a:p>
            <a:pPr indent="0" lvl="0" marL="0" rtl="0" algn="l">
              <a:lnSpc>
                <a:spcPct val="115000"/>
              </a:lnSpc>
              <a:spcBef>
                <a:spcPts val="0"/>
              </a:spcBef>
              <a:spcAft>
                <a:spcPts val="0"/>
              </a:spcAft>
              <a:buNone/>
            </a:pPr>
            <a:r>
              <a:rPr lang="en" sz="1800">
                <a:solidFill>
                  <a:schemeClr val="dk1"/>
                </a:solidFill>
                <a:highlight>
                  <a:srgbClr val="FFFFFF"/>
                </a:highlight>
              </a:rPr>
              <a:t>a    0.295999</a:t>
            </a:r>
            <a:endParaRPr sz="1800">
              <a:solidFill>
                <a:schemeClr val="dk1"/>
              </a:solidFill>
              <a:highlight>
                <a:srgbClr val="FFFFFF"/>
              </a:highlight>
            </a:endParaRPr>
          </a:p>
          <a:p>
            <a:pPr indent="0" lvl="0" marL="0" rtl="0" algn="l">
              <a:lnSpc>
                <a:spcPct val="115000"/>
              </a:lnSpc>
              <a:spcBef>
                <a:spcPts val="0"/>
              </a:spcBef>
              <a:spcAft>
                <a:spcPts val="0"/>
              </a:spcAft>
              <a:buNone/>
            </a:pPr>
            <a:r>
              <a:rPr lang="en" sz="1800">
                <a:solidFill>
                  <a:schemeClr val="dk1"/>
                </a:solidFill>
                <a:highlight>
                  <a:srgbClr val="FFFFFF"/>
                </a:highlight>
              </a:rPr>
              <a:t>c    0.094600</a:t>
            </a:r>
            <a:endParaRPr sz="1800">
              <a:solidFill>
                <a:schemeClr val="dk1"/>
              </a:solidFill>
              <a:highlight>
                <a:srgbClr val="FFFFFF"/>
              </a:highlight>
            </a:endParaRPr>
          </a:p>
          <a:p>
            <a:pPr indent="0" lvl="0" marL="0" rtl="0" algn="l">
              <a:lnSpc>
                <a:spcPct val="115000"/>
              </a:lnSpc>
              <a:spcBef>
                <a:spcPts val="0"/>
              </a:spcBef>
              <a:spcAft>
                <a:spcPts val="0"/>
              </a:spcAft>
              <a:buNone/>
            </a:pPr>
            <a:r>
              <a:rPr lang="en" sz="1800">
                <a:solidFill>
                  <a:schemeClr val="dk1"/>
                </a:solidFill>
                <a:highlight>
                  <a:srgbClr val="FFFFFF"/>
                </a:highlight>
              </a:rPr>
              <a:t>dtype: float64</a:t>
            </a:r>
            <a:endParaRPr sz="1800">
              <a:solidFill>
                <a:schemeClr val="dk1"/>
              </a:solidFill>
              <a:highlight>
                <a:srgbClr val="FFFFFF"/>
              </a:highlight>
            </a:endParaRPr>
          </a:p>
        </p:txBody>
      </p:sp>
      <p:sp>
        <p:nvSpPr>
          <p:cNvPr id="532" name="Google Shape;532;p86"/>
          <p:cNvSpPr txBox="1"/>
          <p:nvPr>
            <p:ph idx="1" type="body"/>
          </p:nvPr>
        </p:nvSpPr>
        <p:spPr>
          <a:xfrm>
            <a:off x="313900" y="3044350"/>
            <a:ext cx="3760500" cy="709200"/>
          </a:xfrm>
          <a:prstGeom prst="rect">
            <a:avLst/>
          </a:prstGeom>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n" sz="1800">
                <a:solidFill>
                  <a:srgbClr val="45818E"/>
                </a:solidFill>
                <a:latin typeface="Courier New"/>
                <a:ea typeface="Courier New"/>
                <a:cs typeface="Courier New"/>
                <a:sym typeface="Courier New"/>
              </a:rPr>
              <a:t># add series element-wise</a:t>
            </a:r>
            <a:endParaRPr sz="1800">
              <a:solidFill>
                <a:srgbClr val="45818E"/>
              </a:solidFill>
              <a:latin typeface="Courier New"/>
              <a:ea typeface="Courier New"/>
              <a:cs typeface="Courier New"/>
              <a:sym typeface="Courier New"/>
            </a:endParaRPr>
          </a:p>
          <a:p>
            <a:pPr indent="0" lvl="0" marL="0" rtl="0" algn="l">
              <a:spcBef>
                <a:spcPts val="360"/>
              </a:spcBef>
              <a:spcAft>
                <a:spcPts val="0"/>
              </a:spcAft>
              <a:buNone/>
            </a:pPr>
            <a:r>
              <a:rPr lang="en" sz="1800">
                <a:latin typeface="Courier New"/>
                <a:ea typeface="Courier New"/>
                <a:cs typeface="Courier New"/>
                <a:sym typeface="Courier New"/>
              </a:rPr>
              <a:t>print (s + s)</a:t>
            </a:r>
            <a:r>
              <a:rPr lang="en" sz="1800">
                <a:solidFill>
                  <a:srgbClr val="45818E"/>
                </a:solidFill>
                <a:latin typeface="Courier New"/>
                <a:ea typeface="Courier New"/>
                <a:cs typeface="Courier New"/>
                <a:sym typeface="Courier New"/>
              </a:rPr>
              <a:t>   </a:t>
            </a:r>
            <a:endParaRPr sz="1800">
              <a:latin typeface="Courier New"/>
              <a:ea typeface="Courier New"/>
              <a:cs typeface="Courier New"/>
              <a:sym typeface="Courier New"/>
            </a:endParaRPr>
          </a:p>
        </p:txBody>
      </p:sp>
      <p:sp>
        <p:nvSpPr>
          <p:cNvPr id="533" name="Google Shape;533;p86"/>
          <p:cNvSpPr txBox="1"/>
          <p:nvPr/>
        </p:nvSpPr>
        <p:spPr>
          <a:xfrm>
            <a:off x="314000" y="3722700"/>
            <a:ext cx="1580400" cy="14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highlight>
                  <a:schemeClr val="lt1"/>
                </a:highlight>
              </a:rPr>
              <a:t>b   -2.394692</a:t>
            </a:r>
            <a:endParaRPr sz="18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highlight>
                  <a:schemeClr val="lt1"/>
                </a:highlight>
              </a:rPr>
              <a:t>a    0.591998</a:t>
            </a:r>
            <a:endParaRPr sz="18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highlight>
                  <a:schemeClr val="lt1"/>
                </a:highlight>
              </a:rPr>
              <a:t>c    0.189200</a:t>
            </a:r>
            <a:endParaRPr sz="18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highlight>
                  <a:schemeClr val="lt1"/>
                </a:highlight>
              </a:rPr>
              <a:t>dtype: float64</a:t>
            </a:r>
            <a:endParaRPr sz="1800">
              <a:solidFill>
                <a:schemeClr val="dk1"/>
              </a:solidFill>
              <a:highlight>
                <a:srgbClr val="FFFFFF"/>
              </a:highlight>
            </a:endParaRPr>
          </a:p>
        </p:txBody>
      </p:sp>
      <p:sp>
        <p:nvSpPr>
          <p:cNvPr id="534" name="Google Shape;534;p86"/>
          <p:cNvSpPr txBox="1"/>
          <p:nvPr>
            <p:ph idx="1" type="body"/>
          </p:nvPr>
        </p:nvSpPr>
        <p:spPr>
          <a:xfrm>
            <a:off x="4416975" y="1149100"/>
            <a:ext cx="3538800" cy="1069500"/>
          </a:xfrm>
          <a:prstGeom prst="rect">
            <a:avLst/>
          </a:prstGeom>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360"/>
              </a:spcBef>
              <a:spcAft>
                <a:spcPts val="0"/>
              </a:spcAft>
              <a:buNone/>
            </a:pPr>
            <a:r>
              <a:rPr lang="en" sz="1800">
                <a:solidFill>
                  <a:srgbClr val="45818E"/>
                </a:solidFill>
                <a:latin typeface="Courier New"/>
                <a:ea typeface="Courier New"/>
                <a:cs typeface="Courier New"/>
                <a:sym typeface="Courier New"/>
              </a:rPr>
              <a:t># apply abs function </a:t>
            </a:r>
            <a:endParaRPr sz="1800">
              <a:solidFill>
                <a:srgbClr val="45818E"/>
              </a:solidFill>
              <a:latin typeface="Courier New"/>
              <a:ea typeface="Courier New"/>
              <a:cs typeface="Courier New"/>
              <a:sym typeface="Courier New"/>
            </a:endParaRPr>
          </a:p>
          <a:p>
            <a:pPr indent="0" lvl="0" marL="0" rtl="0" algn="l">
              <a:spcBef>
                <a:spcPts val="360"/>
              </a:spcBef>
              <a:spcAft>
                <a:spcPts val="0"/>
              </a:spcAft>
              <a:buNone/>
            </a:pPr>
            <a:r>
              <a:rPr lang="en" sz="1800">
                <a:solidFill>
                  <a:srgbClr val="45818E"/>
                </a:solidFill>
                <a:latin typeface="Courier New"/>
                <a:ea typeface="Courier New"/>
                <a:cs typeface="Courier New"/>
                <a:sym typeface="Courier New"/>
              </a:rPr>
              <a:t># to each item in series</a:t>
            </a:r>
            <a:endParaRPr sz="1800">
              <a:solidFill>
                <a:srgbClr val="45818E"/>
              </a:solidFill>
              <a:latin typeface="Courier New"/>
              <a:ea typeface="Courier New"/>
              <a:cs typeface="Courier New"/>
              <a:sym typeface="Courier New"/>
            </a:endParaRPr>
          </a:p>
          <a:p>
            <a:pPr indent="0" lvl="0" marL="0" rtl="0" algn="l">
              <a:spcBef>
                <a:spcPts val="360"/>
              </a:spcBef>
              <a:spcAft>
                <a:spcPts val="0"/>
              </a:spcAft>
              <a:buNone/>
            </a:pPr>
            <a:r>
              <a:rPr lang="en" sz="1800">
                <a:latin typeface="Courier New"/>
                <a:ea typeface="Courier New"/>
                <a:cs typeface="Courier New"/>
                <a:sym typeface="Courier New"/>
              </a:rPr>
              <a:t>s.apply(abs)</a:t>
            </a:r>
            <a:endParaRPr sz="1800">
              <a:latin typeface="Courier New"/>
              <a:ea typeface="Courier New"/>
              <a:cs typeface="Courier New"/>
              <a:sym typeface="Courier New"/>
            </a:endParaRPr>
          </a:p>
        </p:txBody>
      </p:sp>
      <p:sp>
        <p:nvSpPr>
          <p:cNvPr id="535" name="Google Shape;535;p86"/>
          <p:cNvSpPr txBox="1"/>
          <p:nvPr/>
        </p:nvSpPr>
        <p:spPr>
          <a:xfrm>
            <a:off x="4416975" y="4475725"/>
            <a:ext cx="3000000" cy="66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rPr>
              <a:t>-</a:t>
            </a:r>
            <a:r>
              <a:rPr lang="en" sz="1800">
                <a:solidFill>
                  <a:schemeClr val="dk1"/>
                </a:solidFill>
                <a:highlight>
                  <a:srgbClr val="FFFFFF"/>
                </a:highlight>
              </a:rPr>
              <a:t>0.2689156801441579</a:t>
            </a:r>
            <a:endParaRPr sz="1800">
              <a:solidFill>
                <a:schemeClr val="dk1"/>
              </a:solidFill>
              <a:highlight>
                <a:srgbClr val="FFFFFF"/>
              </a:highlight>
            </a:endParaRPr>
          </a:p>
        </p:txBody>
      </p:sp>
      <p:sp>
        <p:nvSpPr>
          <p:cNvPr id="536" name="Google Shape;536;p86"/>
          <p:cNvSpPr txBox="1"/>
          <p:nvPr>
            <p:ph idx="1" type="body"/>
          </p:nvPr>
        </p:nvSpPr>
        <p:spPr>
          <a:xfrm>
            <a:off x="4416975" y="3766527"/>
            <a:ext cx="4273500" cy="709200"/>
          </a:xfrm>
          <a:prstGeom prst="rect">
            <a:avLst/>
          </a:prstGeom>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360"/>
              </a:spcBef>
              <a:spcAft>
                <a:spcPts val="0"/>
              </a:spcAft>
              <a:buNone/>
            </a:pPr>
            <a:r>
              <a:rPr lang="en" sz="1800">
                <a:solidFill>
                  <a:srgbClr val="45818E"/>
                </a:solidFill>
                <a:latin typeface="Courier New"/>
                <a:ea typeface="Courier New"/>
                <a:cs typeface="Courier New"/>
                <a:sym typeface="Courier New"/>
              </a:rPr>
              <a:t># get mean of total Series</a:t>
            </a:r>
            <a:endParaRPr sz="1800">
              <a:solidFill>
                <a:srgbClr val="45818E"/>
              </a:solidFill>
              <a:latin typeface="Courier New"/>
              <a:ea typeface="Courier New"/>
              <a:cs typeface="Courier New"/>
              <a:sym typeface="Courier New"/>
            </a:endParaRPr>
          </a:p>
          <a:p>
            <a:pPr indent="0" lvl="0" marL="0" rtl="0" algn="l">
              <a:spcBef>
                <a:spcPts val="360"/>
              </a:spcBef>
              <a:spcAft>
                <a:spcPts val="0"/>
              </a:spcAft>
              <a:buNone/>
            </a:pPr>
            <a:r>
              <a:rPr lang="en" sz="1800">
                <a:latin typeface="Courier New"/>
                <a:ea typeface="Courier New"/>
                <a:cs typeface="Courier New"/>
                <a:sym typeface="Courier New"/>
              </a:rPr>
              <a:t>s.mean()</a:t>
            </a:r>
            <a:endParaRPr sz="1800">
              <a:latin typeface="Courier New"/>
              <a:ea typeface="Courier New"/>
              <a:cs typeface="Courier New"/>
              <a:sym typeface="Courier New"/>
            </a:endParaRPr>
          </a:p>
        </p:txBody>
      </p:sp>
      <p:sp>
        <p:nvSpPr>
          <p:cNvPr id="537" name="Google Shape;537;p86"/>
          <p:cNvSpPr txBox="1"/>
          <p:nvPr/>
        </p:nvSpPr>
        <p:spPr>
          <a:xfrm>
            <a:off x="4416975" y="2304325"/>
            <a:ext cx="1580400" cy="14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chemeClr val="lt1"/>
                </a:highlight>
              </a:rPr>
              <a:t>b   1.197346</a:t>
            </a:r>
            <a:endParaRPr sz="1800">
              <a:solidFill>
                <a:schemeClr val="dk1"/>
              </a:solidFill>
              <a:highlight>
                <a:schemeClr val="lt1"/>
              </a:highlight>
            </a:endParaRPr>
          </a:p>
          <a:p>
            <a:pPr indent="0" lvl="0" marL="0" rtl="0" algn="l">
              <a:lnSpc>
                <a:spcPct val="115000"/>
              </a:lnSpc>
              <a:spcBef>
                <a:spcPts val="0"/>
              </a:spcBef>
              <a:spcAft>
                <a:spcPts val="0"/>
              </a:spcAft>
              <a:buNone/>
            </a:pPr>
            <a:r>
              <a:rPr lang="en" sz="1800">
                <a:solidFill>
                  <a:schemeClr val="dk1"/>
                </a:solidFill>
                <a:highlight>
                  <a:schemeClr val="lt1"/>
                </a:highlight>
              </a:rPr>
              <a:t>a    0.295999</a:t>
            </a:r>
            <a:endParaRPr sz="1800">
              <a:solidFill>
                <a:schemeClr val="dk1"/>
              </a:solidFill>
              <a:highlight>
                <a:schemeClr val="lt1"/>
              </a:highlight>
            </a:endParaRPr>
          </a:p>
          <a:p>
            <a:pPr indent="0" lvl="0" marL="0" rtl="0" algn="l">
              <a:lnSpc>
                <a:spcPct val="115000"/>
              </a:lnSpc>
              <a:spcBef>
                <a:spcPts val="0"/>
              </a:spcBef>
              <a:spcAft>
                <a:spcPts val="0"/>
              </a:spcAft>
              <a:buNone/>
            </a:pPr>
            <a:r>
              <a:rPr lang="en" sz="1800">
                <a:solidFill>
                  <a:schemeClr val="dk1"/>
                </a:solidFill>
                <a:highlight>
                  <a:schemeClr val="lt1"/>
                </a:highlight>
              </a:rPr>
              <a:t>c    0.094600</a:t>
            </a:r>
            <a:endParaRPr sz="1800">
              <a:solidFill>
                <a:schemeClr val="dk1"/>
              </a:solidFill>
              <a:highlight>
                <a:schemeClr val="lt1"/>
              </a:highlight>
            </a:endParaRPr>
          </a:p>
          <a:p>
            <a:pPr indent="0" lvl="0" marL="0" rtl="0" algn="l">
              <a:lnSpc>
                <a:spcPct val="115000"/>
              </a:lnSpc>
              <a:spcBef>
                <a:spcPts val="0"/>
              </a:spcBef>
              <a:spcAft>
                <a:spcPts val="0"/>
              </a:spcAft>
              <a:buNone/>
            </a:pPr>
            <a:r>
              <a:rPr lang="en" sz="1800">
                <a:solidFill>
                  <a:schemeClr val="dk1"/>
                </a:solidFill>
                <a:highlight>
                  <a:schemeClr val="lt1"/>
                </a:highlight>
              </a:rPr>
              <a:t>dtype: float64</a:t>
            </a:r>
            <a:endParaRPr sz="1800">
              <a:solidFill>
                <a:schemeClr val="dk1"/>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7"/>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4300"/>
              <a:buFont typeface="Helvetica Neue"/>
              <a:buNone/>
            </a:pPr>
            <a:r>
              <a:rPr lang="en" sz="4300"/>
              <a:t>A DataFrame is a Virtual Table</a:t>
            </a:r>
            <a:endParaRPr/>
          </a:p>
        </p:txBody>
      </p:sp>
      <p:graphicFrame>
        <p:nvGraphicFramePr>
          <p:cNvPr id="543" name="Google Shape;543;p87"/>
          <p:cNvGraphicFramePr/>
          <p:nvPr/>
        </p:nvGraphicFramePr>
        <p:xfrm>
          <a:off x="668455" y="1415093"/>
          <a:ext cx="3000000" cy="3000000"/>
        </p:xfrm>
        <a:graphic>
          <a:graphicData uri="http://schemas.openxmlformats.org/drawingml/2006/table">
            <a:tbl>
              <a:tblPr bandRow="1" firstCol="1" firstRow="1">
                <a:noFill/>
                <a:tableStyleId>{7B76B7BA-2AED-48AF-AEF9-593F3172A7B6}</a:tableStyleId>
              </a:tblPr>
              <a:tblGrid>
                <a:gridCol w="1893825"/>
                <a:gridCol w="1893825"/>
                <a:gridCol w="1893825"/>
                <a:gridCol w="1893825"/>
              </a:tblGrid>
              <a:tr h="549300">
                <a:tc>
                  <a:txBody>
                    <a:bodyPr/>
                    <a:lstStyle/>
                    <a:p>
                      <a:pPr indent="0" lvl="0" marL="0" marR="0" rtl="0" algn="ctr">
                        <a:lnSpc>
                          <a:spcPct val="100000"/>
                        </a:lnSpc>
                        <a:spcBef>
                          <a:spcPts val="0"/>
                        </a:spcBef>
                        <a:spcAft>
                          <a:spcPts val="0"/>
                        </a:spcAft>
                        <a:buClr>
                          <a:schemeClr val="dk1"/>
                        </a:buClr>
                        <a:buSzPts val="1200"/>
                        <a:buFont typeface="Helvetica Neue"/>
                        <a:buNone/>
                      </a:pPr>
                      <a:r>
                        <a:t/>
                      </a:r>
                      <a:endParaRPr sz="1200" u="none" cap="none" strike="noStrike"/>
                    </a:p>
                  </a:txBody>
                  <a:tcPr marT="26800" marB="26800" marR="35725" marL="35725" anchor="ctr"/>
                </a:tc>
                <a:tc>
                  <a:txBody>
                    <a:bodyPr/>
                    <a:lstStyle/>
                    <a:p>
                      <a:pPr indent="0" lvl="0" marL="0" marR="0" rtl="0" algn="ctr">
                        <a:lnSpc>
                          <a:spcPct val="100000"/>
                        </a:lnSpc>
                        <a:spcBef>
                          <a:spcPts val="0"/>
                        </a:spcBef>
                        <a:spcAft>
                          <a:spcPts val="0"/>
                        </a:spcAft>
                        <a:buClr>
                          <a:srgbClr val="FFFFFF"/>
                        </a:buClr>
                        <a:buSzPts val="1200"/>
                        <a:buFont typeface="Helvetica Neue"/>
                        <a:buNone/>
                      </a:pPr>
                      <a:r>
                        <a:rPr b="1" lang="en" sz="1200" u="none" cap="none" strike="noStrike">
                          <a:solidFill>
                            <a:srgbClr val="FFFFFF"/>
                          </a:solidFill>
                        </a:rPr>
                        <a:t>Column A</a:t>
                      </a:r>
                      <a:endParaRPr sz="700"/>
                    </a:p>
                  </a:txBody>
                  <a:tcPr marT="26800" marB="26800" marR="35725" marL="35725" anchor="ctr"/>
                </a:tc>
                <a:tc>
                  <a:txBody>
                    <a:bodyPr/>
                    <a:lstStyle/>
                    <a:p>
                      <a:pPr indent="0" lvl="0" marL="0" marR="0" rtl="0" algn="ctr">
                        <a:lnSpc>
                          <a:spcPct val="100000"/>
                        </a:lnSpc>
                        <a:spcBef>
                          <a:spcPts val="0"/>
                        </a:spcBef>
                        <a:spcAft>
                          <a:spcPts val="0"/>
                        </a:spcAft>
                        <a:buClr>
                          <a:srgbClr val="FFFFFF"/>
                        </a:buClr>
                        <a:buSzPts val="1200"/>
                        <a:buFont typeface="Helvetica Neue"/>
                        <a:buNone/>
                      </a:pPr>
                      <a:r>
                        <a:rPr b="1" lang="en" sz="1200" u="none" cap="none" strike="noStrike">
                          <a:solidFill>
                            <a:srgbClr val="FFFFFF"/>
                          </a:solidFill>
                        </a:rPr>
                        <a:t>Column B</a:t>
                      </a:r>
                      <a:endParaRPr sz="700"/>
                    </a:p>
                  </a:txBody>
                  <a:tcPr marT="26800" marB="26800" marR="35725" marL="35725" anchor="ctr"/>
                </a:tc>
                <a:tc>
                  <a:txBody>
                    <a:bodyPr/>
                    <a:lstStyle/>
                    <a:p>
                      <a:pPr indent="0" lvl="0" marL="0" marR="0" rtl="0" algn="ctr">
                        <a:lnSpc>
                          <a:spcPct val="100000"/>
                        </a:lnSpc>
                        <a:spcBef>
                          <a:spcPts val="0"/>
                        </a:spcBef>
                        <a:spcAft>
                          <a:spcPts val="0"/>
                        </a:spcAft>
                        <a:buClr>
                          <a:srgbClr val="FFFFFF"/>
                        </a:buClr>
                        <a:buSzPts val="1200"/>
                        <a:buFont typeface="Helvetica Neue"/>
                        <a:buNone/>
                      </a:pPr>
                      <a:r>
                        <a:rPr b="1" lang="en" sz="1200" u="none" cap="none" strike="noStrike">
                          <a:solidFill>
                            <a:srgbClr val="FFFFFF"/>
                          </a:solidFill>
                        </a:rPr>
                        <a:t>Column C</a:t>
                      </a:r>
                      <a:endParaRPr sz="700"/>
                    </a:p>
                  </a:txBody>
                  <a:tcPr marT="26800" marB="26800" marR="35725" marL="35725" anchor="ctr"/>
                </a:tc>
              </a:tr>
              <a:tr h="549300">
                <a:tc>
                  <a:txBody>
                    <a:bodyPr/>
                    <a:lstStyle/>
                    <a:p>
                      <a:pPr indent="0" lvl="0" marL="0" marR="0" rtl="0" algn="ctr">
                        <a:lnSpc>
                          <a:spcPct val="100000"/>
                        </a:lnSpc>
                        <a:spcBef>
                          <a:spcPts val="0"/>
                        </a:spcBef>
                        <a:spcAft>
                          <a:spcPts val="0"/>
                        </a:spcAft>
                        <a:buClr>
                          <a:srgbClr val="FFFFFF"/>
                        </a:buClr>
                        <a:buSzPts val="1200"/>
                        <a:buFont typeface="Helvetica Neue"/>
                        <a:buNone/>
                      </a:pPr>
                      <a:r>
                        <a:rPr b="1" lang="en" sz="1200" u="none" cap="none" strike="noStrike">
                          <a:solidFill>
                            <a:srgbClr val="FFFFFF"/>
                          </a:solidFill>
                        </a:rPr>
                        <a:t>Row 1</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r>
              <a:tr h="549300">
                <a:tc>
                  <a:txBody>
                    <a:bodyPr/>
                    <a:lstStyle/>
                    <a:p>
                      <a:pPr indent="0" lvl="0" marL="0" marR="0" rtl="0" algn="ctr">
                        <a:lnSpc>
                          <a:spcPct val="100000"/>
                        </a:lnSpc>
                        <a:spcBef>
                          <a:spcPts val="0"/>
                        </a:spcBef>
                        <a:spcAft>
                          <a:spcPts val="0"/>
                        </a:spcAft>
                        <a:buClr>
                          <a:srgbClr val="FFFFFF"/>
                        </a:buClr>
                        <a:buSzPts val="1200"/>
                        <a:buFont typeface="Helvetica Neue"/>
                        <a:buNone/>
                      </a:pPr>
                      <a:r>
                        <a:rPr b="1" lang="en" sz="1200" u="none" cap="none" strike="noStrike">
                          <a:solidFill>
                            <a:srgbClr val="FFFFFF"/>
                          </a:solidFill>
                        </a:rPr>
                        <a:t>Row 2</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r>
              <a:tr h="549300">
                <a:tc>
                  <a:txBody>
                    <a:bodyPr/>
                    <a:lstStyle/>
                    <a:p>
                      <a:pPr indent="0" lvl="0" marL="0" marR="0" rtl="0" algn="ctr">
                        <a:lnSpc>
                          <a:spcPct val="100000"/>
                        </a:lnSpc>
                        <a:spcBef>
                          <a:spcPts val="0"/>
                        </a:spcBef>
                        <a:spcAft>
                          <a:spcPts val="0"/>
                        </a:spcAft>
                        <a:buClr>
                          <a:srgbClr val="FFFFFF"/>
                        </a:buClr>
                        <a:buSzPts val="1200"/>
                        <a:buFont typeface="Helvetica Neue"/>
                        <a:buNone/>
                      </a:pPr>
                      <a:r>
                        <a:rPr b="1" lang="en" sz="1200" u="none" cap="none" strike="noStrike">
                          <a:solidFill>
                            <a:srgbClr val="FFFFFF"/>
                          </a:solidFill>
                        </a:rPr>
                        <a:t>Row 3</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r>
              <a:tr h="549300">
                <a:tc>
                  <a:txBody>
                    <a:bodyPr/>
                    <a:lstStyle/>
                    <a:p>
                      <a:pPr indent="0" lvl="0" marL="0" marR="0" rtl="0" algn="ctr">
                        <a:lnSpc>
                          <a:spcPct val="100000"/>
                        </a:lnSpc>
                        <a:spcBef>
                          <a:spcPts val="0"/>
                        </a:spcBef>
                        <a:spcAft>
                          <a:spcPts val="0"/>
                        </a:spcAft>
                        <a:buClr>
                          <a:srgbClr val="FFFFFF"/>
                        </a:buClr>
                        <a:buSzPts val="1200"/>
                        <a:buFont typeface="Helvetica Neue"/>
                        <a:buNone/>
                      </a:pPr>
                      <a:r>
                        <a:rPr b="1" lang="en" sz="1200" u="none" cap="none" strike="noStrike">
                          <a:solidFill>
                            <a:srgbClr val="FFFFFF"/>
                          </a:solidFill>
                        </a:rPr>
                        <a:t>Row 4</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200"/>
                        <a:buFont typeface="Helvetica Neue"/>
                        <a:buNone/>
                      </a:pPr>
                      <a:r>
                        <a:rPr lang="en" sz="1200" u="none" cap="none" strike="noStrike"/>
                        <a:t>value or NaN</a:t>
                      </a:r>
                      <a:endParaRPr sz="700"/>
                    </a:p>
                  </a:txBody>
                  <a:tcPr marT="26800" marB="26800" marR="35725" marL="35725"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pic>
        <p:nvPicPr>
          <p:cNvPr descr="Screen Shot 2018-08-16 at 9.32.40 AM.png" id="548" name="Google Shape;548;p88"/>
          <p:cNvPicPr preferRelativeResize="0"/>
          <p:nvPr/>
        </p:nvPicPr>
        <p:blipFill rotWithShape="1">
          <a:blip r:embed="rId3">
            <a:alphaModFix/>
          </a:blip>
          <a:srcRect b="24641" l="52070" r="33253" t="64909"/>
          <a:stretch/>
        </p:blipFill>
        <p:spPr>
          <a:xfrm>
            <a:off x="2811148" y="2013975"/>
            <a:ext cx="4336723" cy="1829176"/>
          </a:xfrm>
          <a:prstGeom prst="rect">
            <a:avLst/>
          </a:prstGeom>
          <a:noFill/>
          <a:ln>
            <a:noFill/>
          </a:ln>
        </p:spPr>
      </p:pic>
      <p:sp>
        <p:nvSpPr>
          <p:cNvPr id="549" name="Google Shape;549;p88"/>
          <p:cNvSpPr txBox="1"/>
          <p:nvPr/>
        </p:nvSpPr>
        <p:spPr>
          <a:xfrm>
            <a:off x="299423" y="2656901"/>
            <a:ext cx="2282400" cy="5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1900"/>
              <a:buFont typeface="Helvetica Neue"/>
              <a:buNone/>
            </a:pPr>
            <a:r>
              <a:rPr b="1" i="0" lang="en" sz="1900" u="none" cap="none" strike="noStrike">
                <a:solidFill>
                  <a:srgbClr val="B41600"/>
                </a:solidFill>
                <a:latin typeface="Helvetica Neue"/>
                <a:ea typeface="Helvetica Neue"/>
                <a:cs typeface="Helvetica Neue"/>
                <a:sym typeface="Helvetica Neue"/>
              </a:rPr>
              <a:t>indexes</a:t>
            </a:r>
            <a:endParaRPr sz="900"/>
          </a:p>
          <a:p>
            <a:pPr indent="0" lvl="0" marL="0" marR="0" rtl="0" algn="ctr">
              <a:lnSpc>
                <a:spcPct val="100000"/>
              </a:lnSpc>
              <a:spcBef>
                <a:spcPts val="0"/>
              </a:spcBef>
              <a:spcAft>
                <a:spcPts val="0"/>
              </a:spcAft>
              <a:buClr>
                <a:srgbClr val="B41600"/>
              </a:buClr>
              <a:buSzPts val="1900"/>
              <a:buFont typeface="Helvetica Neue"/>
              <a:buNone/>
            </a:pPr>
            <a:r>
              <a:rPr b="1" i="0" lang="en" sz="1900" u="none" cap="none" strike="noStrike">
                <a:solidFill>
                  <a:srgbClr val="B41600"/>
                </a:solidFill>
                <a:latin typeface="Helvetica Neue"/>
                <a:ea typeface="Helvetica Neue"/>
                <a:cs typeface="Helvetica Neue"/>
                <a:sym typeface="Helvetica Neue"/>
              </a:rPr>
              <a:t>(AKA row names)</a:t>
            </a:r>
            <a:endParaRPr sz="900"/>
          </a:p>
        </p:txBody>
      </p:sp>
      <p:sp>
        <p:nvSpPr>
          <p:cNvPr id="550" name="Google Shape;550;p88"/>
          <p:cNvSpPr txBox="1"/>
          <p:nvPr/>
        </p:nvSpPr>
        <p:spPr>
          <a:xfrm>
            <a:off x="2665027" y="2512675"/>
            <a:ext cx="377700" cy="831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6400"/>
              <a:buFont typeface="Helvetica Neue"/>
              <a:buNone/>
            </a:pPr>
            <a:r>
              <a:rPr b="0" i="0" lang="en" sz="6400" u="none" cap="none" strike="noStrike">
                <a:solidFill>
                  <a:srgbClr val="B41600"/>
                </a:solidFill>
                <a:latin typeface="Helvetica Neue"/>
                <a:ea typeface="Helvetica Neue"/>
                <a:cs typeface="Helvetica Neue"/>
                <a:sym typeface="Helvetica Neue"/>
              </a:rPr>
              <a:t>{</a:t>
            </a:r>
            <a:endParaRPr sz="900"/>
          </a:p>
        </p:txBody>
      </p:sp>
      <p:sp>
        <p:nvSpPr>
          <p:cNvPr id="551" name="Google Shape;551;p88"/>
          <p:cNvSpPr txBox="1"/>
          <p:nvPr/>
        </p:nvSpPr>
        <p:spPr>
          <a:xfrm rot="5400000">
            <a:off x="5063465" y="753546"/>
            <a:ext cx="506400" cy="2180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4C7F"/>
              </a:buClr>
              <a:buSzPts val="12900"/>
              <a:buFont typeface="Helvetica Neue Light"/>
              <a:buNone/>
            </a:pPr>
            <a:r>
              <a:t/>
            </a:r>
            <a:endParaRPr sz="900"/>
          </a:p>
        </p:txBody>
      </p:sp>
      <p:sp>
        <p:nvSpPr>
          <p:cNvPr id="552" name="Google Shape;552;p88"/>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DataFrame Syntax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pic>
        <p:nvPicPr>
          <p:cNvPr descr="Screen Shot 2018-08-16 at 9.32.40 AM.png" id="557" name="Google Shape;557;p89"/>
          <p:cNvPicPr preferRelativeResize="0"/>
          <p:nvPr/>
        </p:nvPicPr>
        <p:blipFill rotWithShape="1">
          <a:blip r:embed="rId3">
            <a:alphaModFix/>
          </a:blip>
          <a:srcRect b="24641" l="52070" r="33253" t="64909"/>
          <a:stretch/>
        </p:blipFill>
        <p:spPr>
          <a:xfrm>
            <a:off x="2811148" y="2013975"/>
            <a:ext cx="4336723" cy="1829176"/>
          </a:xfrm>
          <a:prstGeom prst="rect">
            <a:avLst/>
          </a:prstGeom>
          <a:noFill/>
          <a:ln>
            <a:noFill/>
          </a:ln>
        </p:spPr>
      </p:pic>
      <p:sp>
        <p:nvSpPr>
          <p:cNvPr id="558" name="Google Shape;558;p89"/>
          <p:cNvSpPr txBox="1"/>
          <p:nvPr/>
        </p:nvSpPr>
        <p:spPr>
          <a:xfrm>
            <a:off x="299423" y="2656901"/>
            <a:ext cx="2282400" cy="5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1900"/>
              <a:buFont typeface="Helvetica Neue"/>
              <a:buNone/>
            </a:pPr>
            <a:r>
              <a:rPr b="1" i="0" lang="en" sz="1900" u="none" cap="none" strike="noStrike">
                <a:solidFill>
                  <a:srgbClr val="B41600"/>
                </a:solidFill>
                <a:latin typeface="Helvetica Neue"/>
                <a:ea typeface="Helvetica Neue"/>
                <a:cs typeface="Helvetica Neue"/>
                <a:sym typeface="Helvetica Neue"/>
              </a:rPr>
              <a:t>indexes</a:t>
            </a:r>
            <a:endParaRPr sz="900"/>
          </a:p>
          <a:p>
            <a:pPr indent="0" lvl="0" marL="0" marR="0" rtl="0" algn="ctr">
              <a:lnSpc>
                <a:spcPct val="100000"/>
              </a:lnSpc>
              <a:spcBef>
                <a:spcPts val="0"/>
              </a:spcBef>
              <a:spcAft>
                <a:spcPts val="0"/>
              </a:spcAft>
              <a:buClr>
                <a:srgbClr val="B41600"/>
              </a:buClr>
              <a:buSzPts val="1900"/>
              <a:buFont typeface="Helvetica Neue"/>
              <a:buNone/>
            </a:pPr>
            <a:r>
              <a:rPr b="1" i="0" lang="en" sz="1900" u="none" cap="none" strike="noStrike">
                <a:solidFill>
                  <a:srgbClr val="B41600"/>
                </a:solidFill>
                <a:latin typeface="Helvetica Neue"/>
                <a:ea typeface="Helvetica Neue"/>
                <a:cs typeface="Helvetica Neue"/>
                <a:sym typeface="Helvetica Neue"/>
              </a:rPr>
              <a:t>(AKA row names)</a:t>
            </a:r>
            <a:endParaRPr sz="900"/>
          </a:p>
        </p:txBody>
      </p:sp>
      <p:sp>
        <p:nvSpPr>
          <p:cNvPr id="559" name="Google Shape;559;p89"/>
          <p:cNvSpPr txBox="1"/>
          <p:nvPr/>
        </p:nvSpPr>
        <p:spPr>
          <a:xfrm>
            <a:off x="2665027" y="2512675"/>
            <a:ext cx="377700" cy="831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6400"/>
              <a:buFont typeface="Helvetica Neue"/>
              <a:buNone/>
            </a:pPr>
            <a:r>
              <a:rPr b="0" i="0" lang="en" sz="6400" u="none" cap="none" strike="noStrike">
                <a:solidFill>
                  <a:srgbClr val="B41600"/>
                </a:solidFill>
                <a:latin typeface="Helvetica Neue"/>
                <a:ea typeface="Helvetica Neue"/>
                <a:cs typeface="Helvetica Neue"/>
                <a:sym typeface="Helvetica Neue"/>
              </a:rPr>
              <a:t>{</a:t>
            </a:r>
            <a:endParaRPr sz="900"/>
          </a:p>
        </p:txBody>
      </p:sp>
      <p:sp>
        <p:nvSpPr>
          <p:cNvPr id="560" name="Google Shape;560;p89"/>
          <p:cNvSpPr txBox="1"/>
          <p:nvPr/>
        </p:nvSpPr>
        <p:spPr>
          <a:xfrm rot="5400000">
            <a:off x="5063465" y="753546"/>
            <a:ext cx="506400" cy="2180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4C7F"/>
              </a:buClr>
              <a:buSzPts val="12900"/>
              <a:buFont typeface="Helvetica Neue Light"/>
              <a:buNone/>
            </a:pPr>
            <a:r>
              <a:rPr b="0" i="0" lang="en" sz="12900" u="none" cap="none" strike="noStrike">
                <a:solidFill>
                  <a:srgbClr val="004C7F"/>
                </a:solidFill>
                <a:latin typeface="Helvetica Neue Light"/>
                <a:ea typeface="Helvetica Neue Light"/>
                <a:cs typeface="Helvetica Neue Light"/>
                <a:sym typeface="Helvetica Neue Light"/>
              </a:rPr>
              <a:t>{</a:t>
            </a:r>
            <a:endParaRPr sz="900"/>
          </a:p>
        </p:txBody>
      </p:sp>
      <p:sp>
        <p:nvSpPr>
          <p:cNvPr id="561" name="Google Shape;561;p89"/>
          <p:cNvSpPr txBox="1"/>
          <p:nvPr/>
        </p:nvSpPr>
        <p:spPr>
          <a:xfrm>
            <a:off x="4226331" y="1283819"/>
            <a:ext cx="1954800" cy="295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4C7F"/>
              </a:buClr>
              <a:buSzPts val="1900"/>
              <a:buFont typeface="Helvetica Neue"/>
              <a:buNone/>
            </a:pPr>
            <a:r>
              <a:rPr b="1" i="0" lang="en" sz="1900" u="none" cap="none" strike="noStrike">
                <a:solidFill>
                  <a:srgbClr val="004C7F"/>
                </a:solidFill>
                <a:latin typeface="Helvetica Neue"/>
                <a:ea typeface="Helvetica Neue"/>
                <a:cs typeface="Helvetica Neue"/>
                <a:sym typeface="Helvetica Neue"/>
              </a:rPr>
              <a:t>column names</a:t>
            </a:r>
            <a:endParaRPr sz="900"/>
          </a:p>
        </p:txBody>
      </p:sp>
      <p:sp>
        <p:nvSpPr>
          <p:cNvPr id="562" name="Google Shape;562;p89"/>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DataFrame Syntax</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pic>
        <p:nvPicPr>
          <p:cNvPr descr="Screen Shot 2018-08-16 at 9.32.40 AM.png" id="567" name="Google Shape;567;p90"/>
          <p:cNvPicPr preferRelativeResize="0"/>
          <p:nvPr/>
        </p:nvPicPr>
        <p:blipFill rotWithShape="1">
          <a:blip r:embed="rId3">
            <a:alphaModFix/>
          </a:blip>
          <a:srcRect b="24641" l="52070" r="33253" t="64909"/>
          <a:stretch/>
        </p:blipFill>
        <p:spPr>
          <a:xfrm>
            <a:off x="2811148" y="2013975"/>
            <a:ext cx="4336723" cy="1829176"/>
          </a:xfrm>
          <a:prstGeom prst="rect">
            <a:avLst/>
          </a:prstGeom>
          <a:noFill/>
          <a:ln>
            <a:noFill/>
          </a:ln>
        </p:spPr>
      </p:pic>
      <p:sp>
        <p:nvSpPr>
          <p:cNvPr id="568" name="Google Shape;568;p90"/>
          <p:cNvSpPr txBox="1"/>
          <p:nvPr/>
        </p:nvSpPr>
        <p:spPr>
          <a:xfrm>
            <a:off x="299423" y="2656901"/>
            <a:ext cx="2282400" cy="5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1900"/>
              <a:buFont typeface="Helvetica Neue"/>
              <a:buNone/>
            </a:pPr>
            <a:r>
              <a:rPr b="1" i="0" lang="en" sz="1900" u="none" cap="none" strike="noStrike">
                <a:solidFill>
                  <a:srgbClr val="B41600"/>
                </a:solidFill>
                <a:latin typeface="Helvetica Neue"/>
                <a:ea typeface="Helvetica Neue"/>
                <a:cs typeface="Helvetica Neue"/>
                <a:sym typeface="Helvetica Neue"/>
              </a:rPr>
              <a:t>indexes</a:t>
            </a:r>
            <a:endParaRPr sz="900"/>
          </a:p>
          <a:p>
            <a:pPr indent="0" lvl="0" marL="0" marR="0" rtl="0" algn="ctr">
              <a:lnSpc>
                <a:spcPct val="100000"/>
              </a:lnSpc>
              <a:spcBef>
                <a:spcPts val="0"/>
              </a:spcBef>
              <a:spcAft>
                <a:spcPts val="0"/>
              </a:spcAft>
              <a:buClr>
                <a:srgbClr val="B41600"/>
              </a:buClr>
              <a:buSzPts val="1900"/>
              <a:buFont typeface="Helvetica Neue"/>
              <a:buNone/>
            </a:pPr>
            <a:r>
              <a:rPr b="1" i="0" lang="en" sz="1900" u="none" cap="none" strike="noStrike">
                <a:solidFill>
                  <a:srgbClr val="B41600"/>
                </a:solidFill>
                <a:latin typeface="Helvetica Neue"/>
                <a:ea typeface="Helvetica Neue"/>
                <a:cs typeface="Helvetica Neue"/>
                <a:sym typeface="Helvetica Neue"/>
              </a:rPr>
              <a:t>(AKA row names)</a:t>
            </a:r>
            <a:endParaRPr sz="900"/>
          </a:p>
        </p:txBody>
      </p:sp>
      <p:sp>
        <p:nvSpPr>
          <p:cNvPr id="569" name="Google Shape;569;p90"/>
          <p:cNvSpPr txBox="1"/>
          <p:nvPr/>
        </p:nvSpPr>
        <p:spPr>
          <a:xfrm>
            <a:off x="2665027" y="2512675"/>
            <a:ext cx="377700" cy="831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6400"/>
              <a:buFont typeface="Helvetica Neue"/>
              <a:buNone/>
            </a:pPr>
            <a:r>
              <a:rPr b="0" i="0" lang="en" sz="6400" u="none" cap="none" strike="noStrike">
                <a:solidFill>
                  <a:srgbClr val="B41600"/>
                </a:solidFill>
                <a:latin typeface="Helvetica Neue"/>
                <a:ea typeface="Helvetica Neue"/>
                <a:cs typeface="Helvetica Neue"/>
                <a:sym typeface="Helvetica Neue"/>
              </a:rPr>
              <a:t>{</a:t>
            </a:r>
            <a:endParaRPr sz="900"/>
          </a:p>
        </p:txBody>
      </p:sp>
      <p:sp>
        <p:nvSpPr>
          <p:cNvPr id="570" name="Google Shape;570;p90"/>
          <p:cNvSpPr txBox="1"/>
          <p:nvPr/>
        </p:nvSpPr>
        <p:spPr>
          <a:xfrm rot="5400000">
            <a:off x="5063465" y="753546"/>
            <a:ext cx="506400" cy="2180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4C7F"/>
              </a:buClr>
              <a:buSzPts val="12900"/>
              <a:buFont typeface="Helvetica Neue Light"/>
              <a:buNone/>
            </a:pPr>
            <a:r>
              <a:rPr b="0" i="0" lang="en" sz="12900" u="none" cap="none" strike="noStrike">
                <a:solidFill>
                  <a:srgbClr val="004C7F"/>
                </a:solidFill>
                <a:latin typeface="Helvetica Neue Light"/>
                <a:ea typeface="Helvetica Neue Light"/>
                <a:cs typeface="Helvetica Neue Light"/>
                <a:sym typeface="Helvetica Neue Light"/>
              </a:rPr>
              <a:t>{</a:t>
            </a:r>
            <a:endParaRPr sz="900"/>
          </a:p>
        </p:txBody>
      </p:sp>
      <p:sp>
        <p:nvSpPr>
          <p:cNvPr id="571" name="Google Shape;571;p90"/>
          <p:cNvSpPr txBox="1"/>
          <p:nvPr/>
        </p:nvSpPr>
        <p:spPr>
          <a:xfrm>
            <a:off x="4226331" y="1283819"/>
            <a:ext cx="1954800" cy="295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4C7F"/>
              </a:buClr>
              <a:buSzPts val="1900"/>
              <a:buFont typeface="Helvetica Neue"/>
              <a:buNone/>
            </a:pPr>
            <a:r>
              <a:rPr b="1" i="0" lang="en" sz="1900" u="none" cap="none" strike="noStrike">
                <a:solidFill>
                  <a:srgbClr val="004C7F"/>
                </a:solidFill>
                <a:latin typeface="Helvetica Neue"/>
                <a:ea typeface="Helvetica Neue"/>
                <a:cs typeface="Helvetica Neue"/>
                <a:sym typeface="Helvetica Neue"/>
              </a:rPr>
              <a:t>column names</a:t>
            </a:r>
            <a:endParaRPr sz="900"/>
          </a:p>
        </p:txBody>
      </p:sp>
      <p:sp>
        <p:nvSpPr>
          <p:cNvPr id="572" name="Google Shape;572;p90"/>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DataFrame Syntax</a:t>
            </a:r>
            <a:endParaRPr/>
          </a:p>
        </p:txBody>
      </p:sp>
      <p:sp>
        <p:nvSpPr>
          <p:cNvPr id="573" name="Google Shape;573;p90"/>
          <p:cNvSpPr txBox="1"/>
          <p:nvPr/>
        </p:nvSpPr>
        <p:spPr>
          <a:xfrm>
            <a:off x="5293431" y="4134158"/>
            <a:ext cx="913800" cy="295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16D01"/>
              </a:buClr>
              <a:buSzPts val="1900"/>
              <a:buFont typeface="Helvetica Neue"/>
              <a:buNone/>
            </a:pPr>
            <a:r>
              <a:rPr b="1" i="0" lang="en" sz="1900" u="none" cap="none" strike="noStrike">
                <a:solidFill>
                  <a:srgbClr val="016D01"/>
                </a:solidFill>
                <a:latin typeface="Helvetica Neue"/>
                <a:ea typeface="Helvetica Neue"/>
                <a:cs typeface="Helvetica Neue"/>
                <a:sym typeface="Helvetica Neue"/>
              </a:rPr>
              <a:t>Values</a:t>
            </a:r>
            <a:endParaRPr sz="900"/>
          </a:p>
        </p:txBody>
      </p:sp>
      <p:cxnSp>
        <p:nvCxnSpPr>
          <p:cNvPr id="574" name="Google Shape;574;p90"/>
          <p:cNvCxnSpPr/>
          <p:nvPr/>
        </p:nvCxnSpPr>
        <p:spPr>
          <a:xfrm flipH="1" rot="10800000">
            <a:off x="5802175" y="2891543"/>
            <a:ext cx="712200" cy="1251900"/>
          </a:xfrm>
          <a:prstGeom prst="straightConnector1">
            <a:avLst/>
          </a:prstGeom>
          <a:noFill/>
          <a:ln cap="flat" cmpd="sng" w="25400">
            <a:solidFill>
              <a:srgbClr val="016D01"/>
            </a:solidFill>
            <a:prstDash val="solid"/>
            <a:miter lim="400000"/>
            <a:headEnd len="sm" w="sm" type="none"/>
            <a:tailEnd len="med" w="med" type="triangle"/>
          </a:ln>
        </p:spPr>
      </p:cxnSp>
      <p:cxnSp>
        <p:nvCxnSpPr>
          <p:cNvPr id="575" name="Google Shape;575;p90"/>
          <p:cNvCxnSpPr/>
          <p:nvPr/>
        </p:nvCxnSpPr>
        <p:spPr>
          <a:xfrm flipH="1" rot="10800000">
            <a:off x="5891471" y="3515916"/>
            <a:ext cx="731400" cy="694500"/>
          </a:xfrm>
          <a:prstGeom prst="straightConnector1">
            <a:avLst/>
          </a:prstGeom>
          <a:noFill/>
          <a:ln cap="flat" cmpd="sng" w="25400">
            <a:solidFill>
              <a:srgbClr val="016D01"/>
            </a:solidFill>
            <a:prstDash val="solid"/>
            <a:miter lim="400000"/>
            <a:headEnd len="sm" w="sm" type="none"/>
            <a:tailEnd len="med" w="med" type="triangle"/>
          </a:ln>
        </p:spPr>
      </p:cxnSp>
      <p:cxnSp>
        <p:nvCxnSpPr>
          <p:cNvPr id="576" name="Google Shape;576;p90"/>
          <p:cNvCxnSpPr/>
          <p:nvPr/>
        </p:nvCxnSpPr>
        <p:spPr>
          <a:xfrm rot="10800000">
            <a:off x="5140584" y="3246697"/>
            <a:ext cx="352200" cy="942600"/>
          </a:xfrm>
          <a:prstGeom prst="straightConnector1">
            <a:avLst/>
          </a:prstGeom>
          <a:noFill/>
          <a:ln cap="flat" cmpd="sng" w="25400">
            <a:solidFill>
              <a:srgbClr val="016D01"/>
            </a:solidFill>
            <a:prstDash val="solid"/>
            <a:miter lim="400000"/>
            <a:headEnd len="sm" w="sm" type="none"/>
            <a:tailEnd len="med" w="med" type="triangle"/>
          </a:ln>
        </p:spPr>
      </p:cxnSp>
      <p:cxnSp>
        <p:nvCxnSpPr>
          <p:cNvPr id="577" name="Google Shape;577;p90"/>
          <p:cNvCxnSpPr/>
          <p:nvPr/>
        </p:nvCxnSpPr>
        <p:spPr>
          <a:xfrm rot="10800000">
            <a:off x="5140639" y="2724389"/>
            <a:ext cx="473700" cy="1457100"/>
          </a:xfrm>
          <a:prstGeom prst="straightConnector1">
            <a:avLst/>
          </a:prstGeom>
          <a:noFill/>
          <a:ln cap="flat" cmpd="sng" w="25400">
            <a:solidFill>
              <a:srgbClr val="016D01"/>
            </a:solidFill>
            <a:prstDash val="solid"/>
            <a:miter lim="400000"/>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91"/>
          <p:cNvSpPr txBox="1"/>
          <p:nvPr>
            <p:ph type="ctrTitle"/>
          </p:nvPr>
        </p:nvSpPr>
        <p:spPr>
          <a:xfrm>
            <a:off x="275475" y="2020500"/>
            <a:ext cx="84366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2</a:t>
            </a:r>
            <a:r>
              <a:rPr lang="en">
                <a:latin typeface="Calibri"/>
                <a:ea typeface="Calibri"/>
                <a:cs typeface="Calibri"/>
                <a:sym typeface="Calibri"/>
              </a:rPr>
              <a:t>. </a:t>
            </a:r>
            <a:r>
              <a:rPr lang="en">
                <a:latin typeface="Helvetica Neue"/>
                <a:ea typeface="Helvetica Neue"/>
                <a:cs typeface="Helvetica Neue"/>
                <a:sym typeface="Helvetica Neue"/>
              </a:rPr>
              <a:t>Creating a pandas DataFrame</a:t>
            </a:r>
            <a:endParaRPr>
              <a:latin typeface="Calibri"/>
              <a:ea typeface="Calibri"/>
              <a:cs typeface="Calibri"/>
              <a:sym typeface="Calibri"/>
            </a:endParaRPr>
          </a:p>
        </p:txBody>
      </p:sp>
      <p:sp>
        <p:nvSpPr>
          <p:cNvPr id="584" name="Google Shape;584;p91"/>
          <p:cNvSpPr txBox="1"/>
          <p:nvPr/>
        </p:nvSpPr>
        <p:spPr>
          <a:xfrm>
            <a:off x="943575" y="3274900"/>
            <a:ext cx="7074300" cy="8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alibri"/>
                <a:ea typeface="Calibri"/>
                <a:cs typeface="Calibri"/>
                <a:sym typeface="Calibri"/>
              </a:rPr>
              <a:t>(WARNING:There are many different way to create a pandas DataFrame)</a:t>
            </a:r>
            <a:endParaRPr sz="24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92"/>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We can create a DataFrame from a Dictionary of pandas series</a:t>
            </a:r>
            <a:endParaRPr/>
          </a:p>
        </p:txBody>
      </p:sp>
      <p:sp>
        <p:nvSpPr>
          <p:cNvPr id="590" name="Google Shape;590;p92"/>
          <p:cNvSpPr txBox="1"/>
          <p:nvPr/>
        </p:nvSpPr>
        <p:spPr>
          <a:xfrm>
            <a:off x="405850" y="1514163"/>
            <a:ext cx="8258100" cy="1218600"/>
          </a:xfrm>
          <a:prstGeom prst="rect">
            <a:avLst/>
          </a:prstGeom>
          <a:noFill/>
          <a:ln cap="flat" cmpd="sng" w="9525">
            <a:solidFill>
              <a:srgbClr val="004C7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rgbClr val="929292"/>
                </a:solidFill>
                <a:latin typeface="Courier New"/>
                <a:ea typeface="Courier New"/>
                <a:cs typeface="Courier New"/>
                <a:sym typeface="Courier New"/>
              </a:rPr>
              <a:t>1 </a:t>
            </a:r>
            <a:r>
              <a:rPr lang="en" sz="1600">
                <a:solidFill>
                  <a:schemeClr val="dk1"/>
                </a:solidFill>
                <a:latin typeface="Courier New"/>
                <a:ea typeface="Courier New"/>
                <a:cs typeface="Courier New"/>
                <a:sym typeface="Courier New"/>
              </a:rPr>
              <a:t>dictOfSeries</a:t>
            </a:r>
            <a:r>
              <a:rPr lang="en" sz="1600">
                <a:solidFill>
                  <a:schemeClr val="dk1"/>
                </a:solidFill>
                <a:latin typeface="Courier New"/>
                <a:ea typeface="Courier New"/>
                <a:cs typeface="Courier New"/>
                <a:sym typeface="Courier New"/>
              </a:rPr>
              <a:t> = {</a:t>
            </a:r>
            <a:r>
              <a:rPr lang="en" sz="1600">
                <a:solidFill>
                  <a:srgbClr val="FF0000"/>
                </a:solidFill>
                <a:latin typeface="Courier New"/>
                <a:ea typeface="Courier New"/>
                <a:cs typeface="Courier New"/>
                <a:sym typeface="Courier New"/>
              </a:rPr>
              <a:t>'treatmentA'</a:t>
            </a:r>
            <a:r>
              <a:rPr lang="en" sz="1600">
                <a:solidFill>
                  <a:schemeClr val="dk1"/>
                </a:solidFill>
                <a:latin typeface="Courier New"/>
                <a:ea typeface="Courier New"/>
                <a:cs typeface="Courier New"/>
                <a:sym typeface="Courier New"/>
              </a:rPr>
              <a:t>:pd.Series([2,4]</a:t>
            </a:r>
            <a:r>
              <a:rPr lang="en" sz="1600">
                <a:solidFill>
                  <a:schemeClr val="dk1"/>
                </a:solidFill>
                <a:latin typeface="Courier New"/>
                <a:ea typeface="Courier New"/>
                <a:cs typeface="Courier New"/>
                <a:sym typeface="Courier New"/>
              </a:rPr>
              <a:t>,[</a:t>
            </a:r>
            <a:r>
              <a:rPr lang="en" sz="1600">
                <a:solidFill>
                  <a:srgbClr val="FF0000"/>
                </a:solidFill>
                <a:latin typeface="Courier New"/>
                <a:ea typeface="Courier New"/>
                <a:cs typeface="Courier New"/>
                <a:sym typeface="Courier New"/>
              </a:rPr>
              <a:t>'Billy'</a:t>
            </a:r>
            <a:r>
              <a:rPr lang="en" sz="1600">
                <a:solidFill>
                  <a:schemeClr val="dk1"/>
                </a:solidFill>
                <a:latin typeface="Courier New"/>
                <a:ea typeface="Courier New"/>
                <a:cs typeface="Courier New"/>
                <a:sym typeface="Courier New"/>
              </a:rPr>
              <a:t>,</a:t>
            </a:r>
            <a:r>
              <a:rPr lang="en" sz="1600">
                <a:solidFill>
                  <a:srgbClr val="FF0000"/>
                </a:solidFill>
                <a:latin typeface="Courier New"/>
                <a:ea typeface="Courier New"/>
                <a:cs typeface="Courier New"/>
                <a:sym typeface="Courier New"/>
              </a:rPr>
              <a:t>'Bob'</a:t>
            </a:r>
            <a:r>
              <a:rPr lang="en" sz="1600">
                <a:solidFill>
                  <a:schemeClr val="dk1"/>
                </a:solidFill>
                <a:latin typeface="Courier New"/>
                <a:ea typeface="Courier New"/>
                <a:cs typeface="Courier New"/>
                <a:sym typeface="Courier New"/>
              </a:rPr>
              <a:t>]</a:t>
            </a:r>
            <a:r>
              <a:rPr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rgbClr val="929292"/>
                </a:solidFill>
                <a:latin typeface="Courier New"/>
                <a:ea typeface="Courier New"/>
                <a:cs typeface="Courier New"/>
                <a:sym typeface="Courier New"/>
              </a:rPr>
              <a:t>2				   </a:t>
            </a:r>
            <a:r>
              <a:rPr lang="en" sz="1600">
                <a:solidFill>
                  <a:srgbClr val="FF0000"/>
                </a:solidFill>
                <a:latin typeface="Courier New"/>
                <a:ea typeface="Courier New"/>
                <a:cs typeface="Courier New"/>
                <a:sym typeface="Courier New"/>
              </a:rPr>
              <a:t>'treatmentB'</a:t>
            </a:r>
            <a:r>
              <a:rPr lang="en" sz="1600">
                <a:solidFill>
                  <a:schemeClr val="dk1"/>
                </a:solidFill>
                <a:latin typeface="Courier New"/>
                <a:ea typeface="Courier New"/>
                <a:cs typeface="Courier New"/>
                <a:sym typeface="Courier New"/>
              </a:rPr>
              <a:t>:pd.Series([4,2],[</a:t>
            </a:r>
            <a:r>
              <a:rPr lang="en" sz="1600">
                <a:solidFill>
                  <a:srgbClr val="FF0000"/>
                </a:solidFill>
                <a:latin typeface="Courier New"/>
                <a:ea typeface="Courier New"/>
                <a:cs typeface="Courier New"/>
                <a:sym typeface="Courier New"/>
              </a:rPr>
              <a:t>'Billy'</a:t>
            </a:r>
            <a:r>
              <a:rPr lang="en" sz="1600">
                <a:solidFill>
                  <a:schemeClr val="dk1"/>
                </a:solidFill>
                <a:latin typeface="Courier New"/>
                <a:ea typeface="Courier New"/>
                <a:cs typeface="Courier New"/>
                <a:sym typeface="Courier New"/>
              </a:rPr>
              <a:t>,</a:t>
            </a:r>
            <a:r>
              <a:rPr lang="en" sz="1600">
                <a:solidFill>
                  <a:srgbClr val="FF0000"/>
                </a:solidFill>
                <a:latin typeface="Courier New"/>
                <a:ea typeface="Courier New"/>
                <a:cs typeface="Courier New"/>
                <a:sym typeface="Courier New"/>
              </a:rPr>
              <a:t>'Bob'</a:t>
            </a:r>
            <a:r>
              <a:rPr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spcBef>
                <a:spcPts val="360"/>
              </a:spcBef>
              <a:spcAft>
                <a:spcPts val="0"/>
              </a:spcAft>
              <a:buNone/>
            </a:pPr>
            <a:r>
              <a:rPr lang="en" sz="1600">
                <a:solidFill>
                  <a:srgbClr val="929292"/>
                </a:solidFill>
                <a:latin typeface="Courier New"/>
                <a:ea typeface="Courier New"/>
                <a:cs typeface="Courier New"/>
                <a:sym typeface="Courier New"/>
              </a:rPr>
              <a:t>3 </a:t>
            </a:r>
            <a:r>
              <a:rPr lang="en" sz="1600">
                <a:solidFill>
                  <a:schemeClr val="dk1"/>
                </a:solidFill>
                <a:latin typeface="Courier New"/>
                <a:ea typeface="Courier New"/>
                <a:cs typeface="Courier New"/>
                <a:sym typeface="Courier New"/>
              </a:rPr>
              <a:t>df = pd.DataFrame(dictOfSeries)</a:t>
            </a:r>
            <a:endParaRPr sz="1600">
              <a:solidFill>
                <a:schemeClr val="dk1"/>
              </a:solidFill>
              <a:latin typeface="Courier New"/>
              <a:ea typeface="Courier New"/>
              <a:cs typeface="Courier New"/>
              <a:sym typeface="Courier New"/>
            </a:endParaRPr>
          </a:p>
          <a:p>
            <a:pPr indent="0" lvl="0" marL="0" rtl="0" algn="l">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4 </a:t>
            </a:r>
            <a:r>
              <a:rPr lang="en" sz="1600">
                <a:solidFill>
                  <a:schemeClr val="dk1"/>
                </a:solidFill>
                <a:latin typeface="Courier New"/>
                <a:ea typeface="Courier New"/>
                <a:cs typeface="Courier New"/>
                <a:sym typeface="Courier New"/>
              </a:rPr>
              <a:t>df</a:t>
            </a:r>
            <a:endParaRPr sz="1600">
              <a:solidFill>
                <a:schemeClr val="dk1"/>
              </a:solidFill>
              <a:latin typeface="Courier New"/>
              <a:ea typeface="Courier New"/>
              <a:cs typeface="Courier New"/>
              <a:sym typeface="Courier New"/>
            </a:endParaRPr>
          </a:p>
        </p:txBody>
      </p:sp>
      <p:pic>
        <p:nvPicPr>
          <p:cNvPr descr="Screen Shot 2018-08-24 at 5.38.31 PM.png" id="591" name="Google Shape;591;p92"/>
          <p:cNvPicPr preferRelativeResize="0"/>
          <p:nvPr/>
        </p:nvPicPr>
        <p:blipFill rotWithShape="1">
          <a:blip r:embed="rId3">
            <a:alphaModFix/>
          </a:blip>
          <a:srcRect b="14550" l="13384" r="69937" t="74461"/>
          <a:stretch/>
        </p:blipFill>
        <p:spPr>
          <a:xfrm>
            <a:off x="405850" y="2974475"/>
            <a:ext cx="2368422" cy="981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93"/>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Or we can create a DataFrame from a Dictionary of Lists</a:t>
            </a:r>
            <a:endParaRPr/>
          </a:p>
        </p:txBody>
      </p:sp>
      <p:pic>
        <p:nvPicPr>
          <p:cNvPr descr="Screen Shot 2018-08-24 at 5.35.28 PM.png" id="597" name="Google Shape;597;p93"/>
          <p:cNvPicPr preferRelativeResize="0"/>
          <p:nvPr/>
        </p:nvPicPr>
        <p:blipFill rotWithShape="1">
          <a:blip r:embed="rId3">
            <a:alphaModFix/>
          </a:blip>
          <a:srcRect b="35632" l="13279" r="42662" t="20757"/>
          <a:stretch/>
        </p:blipFill>
        <p:spPr>
          <a:xfrm>
            <a:off x="196875" y="1248625"/>
            <a:ext cx="5442150" cy="37198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Argparse</a:t>
            </a:r>
            <a:r>
              <a:rPr lang="en"/>
              <a:t> Comments (Lab 6)</a:t>
            </a:r>
            <a:endParaRPr/>
          </a:p>
        </p:txBody>
      </p:sp>
      <p:sp>
        <p:nvSpPr>
          <p:cNvPr id="369" name="Google Shape;369;p67"/>
          <p:cNvSpPr txBox="1"/>
          <p:nvPr/>
        </p:nvSpPr>
        <p:spPr>
          <a:xfrm>
            <a:off x="830700" y="3319800"/>
            <a:ext cx="7329000" cy="430800"/>
          </a:xfrm>
          <a:prstGeom prst="rect">
            <a:avLst/>
          </a:prstGeom>
          <a:noFill/>
          <a:ln>
            <a:noFill/>
          </a:ln>
        </p:spPr>
        <p:txBody>
          <a:bodyPr anchorCtr="0" anchor="t" bIns="91425" lIns="91425" spcFirstLastPara="1" rIns="91425" wrap="square" tIns="91425">
            <a:noAutofit/>
          </a:bodyPr>
          <a:lstStyle/>
          <a:p>
            <a:pPr indent="-342900" lvl="0" marL="342900" rtl="0" algn="ctr">
              <a:spcBef>
                <a:spcPts val="400"/>
              </a:spcBef>
              <a:spcAft>
                <a:spcPts val="0"/>
              </a:spcAft>
              <a:buNone/>
            </a:pPr>
            <a:r>
              <a:rPr lang="en" sz="2000">
                <a:solidFill>
                  <a:srgbClr val="000000"/>
                </a:solidFill>
                <a:latin typeface="Courier New"/>
                <a:ea typeface="Courier New"/>
                <a:cs typeface="Courier New"/>
                <a:sym typeface="Courier New"/>
              </a:rPr>
              <a:t>python </a:t>
            </a:r>
            <a:r>
              <a:rPr lang="en" sz="2000">
                <a:solidFill>
                  <a:srgbClr val="0000FF"/>
                </a:solidFill>
                <a:latin typeface="Courier New"/>
                <a:ea typeface="Courier New"/>
                <a:cs typeface="Courier New"/>
                <a:sym typeface="Courier New"/>
              </a:rPr>
              <a:t>filename.py</a:t>
            </a:r>
            <a:r>
              <a:rPr lang="en" sz="2000">
                <a:solidFill>
                  <a:srgbClr val="000000"/>
                </a:solidFill>
                <a:latin typeface="Courier New"/>
                <a:ea typeface="Courier New"/>
                <a:cs typeface="Courier New"/>
                <a:sym typeface="Courier New"/>
              </a:rPr>
              <a:t> </a:t>
            </a:r>
            <a:r>
              <a:rPr lang="en" sz="2000">
                <a:solidFill>
                  <a:srgbClr val="FF0000"/>
                </a:solidFill>
                <a:latin typeface="Courier New"/>
                <a:ea typeface="Courier New"/>
                <a:cs typeface="Courier New"/>
                <a:sym typeface="Courier New"/>
              </a:rPr>
              <a:t>-x 5 --color red</a:t>
            </a:r>
            <a:r>
              <a:rPr lang="en" sz="2000">
                <a:solidFill>
                  <a:srgbClr val="000000"/>
                </a:solidFill>
                <a:latin typeface="Courier New"/>
                <a:ea typeface="Courier New"/>
                <a:cs typeface="Courier New"/>
                <a:sym typeface="Courier New"/>
              </a:rPr>
              <a:t> </a:t>
            </a:r>
            <a:r>
              <a:rPr lang="en" sz="2000">
                <a:solidFill>
                  <a:srgbClr val="38761D"/>
                </a:solidFill>
                <a:latin typeface="Courier New"/>
                <a:ea typeface="Courier New"/>
                <a:cs typeface="Courier New"/>
                <a:sym typeface="Courier New"/>
              </a:rPr>
              <a:t>5 apple</a:t>
            </a:r>
            <a:endParaRPr sz="3200">
              <a:solidFill>
                <a:srgbClr val="38761D"/>
              </a:solidFill>
              <a:latin typeface="Calibri"/>
              <a:ea typeface="Calibri"/>
              <a:cs typeface="Calibri"/>
              <a:sym typeface="Calibri"/>
            </a:endParaRPr>
          </a:p>
        </p:txBody>
      </p:sp>
      <p:cxnSp>
        <p:nvCxnSpPr>
          <p:cNvPr id="370" name="Google Shape;370;p67"/>
          <p:cNvCxnSpPr/>
          <p:nvPr/>
        </p:nvCxnSpPr>
        <p:spPr>
          <a:xfrm rot="10800000">
            <a:off x="3275425" y="3890600"/>
            <a:ext cx="0" cy="275100"/>
          </a:xfrm>
          <a:prstGeom prst="straightConnector1">
            <a:avLst/>
          </a:prstGeom>
          <a:noFill/>
          <a:ln cap="flat" cmpd="sng" w="9525">
            <a:solidFill>
              <a:srgbClr val="1F497D"/>
            </a:solidFill>
            <a:prstDash val="solid"/>
            <a:round/>
            <a:headEnd len="med" w="med" type="none"/>
            <a:tailEnd len="med" w="med" type="triangle"/>
          </a:ln>
        </p:spPr>
      </p:cxnSp>
      <p:cxnSp>
        <p:nvCxnSpPr>
          <p:cNvPr id="371" name="Google Shape;371;p67"/>
          <p:cNvCxnSpPr/>
          <p:nvPr/>
        </p:nvCxnSpPr>
        <p:spPr>
          <a:xfrm rot="10800000">
            <a:off x="7259500" y="3853975"/>
            <a:ext cx="0" cy="275100"/>
          </a:xfrm>
          <a:prstGeom prst="straightConnector1">
            <a:avLst/>
          </a:prstGeom>
          <a:noFill/>
          <a:ln cap="flat" cmpd="sng" w="9525">
            <a:solidFill>
              <a:srgbClr val="1F497D"/>
            </a:solidFill>
            <a:prstDash val="solid"/>
            <a:round/>
            <a:headEnd len="med" w="med" type="none"/>
            <a:tailEnd len="med" w="med" type="triangle"/>
          </a:ln>
        </p:spPr>
      </p:cxnSp>
      <p:cxnSp>
        <p:nvCxnSpPr>
          <p:cNvPr id="372" name="Google Shape;372;p67"/>
          <p:cNvCxnSpPr/>
          <p:nvPr/>
        </p:nvCxnSpPr>
        <p:spPr>
          <a:xfrm rot="10800000">
            <a:off x="4161150" y="4116175"/>
            <a:ext cx="2357700" cy="12900"/>
          </a:xfrm>
          <a:prstGeom prst="straightConnector1">
            <a:avLst/>
          </a:prstGeom>
          <a:noFill/>
          <a:ln cap="flat" cmpd="sng" w="9525">
            <a:solidFill>
              <a:srgbClr val="1F497D"/>
            </a:solidFill>
            <a:prstDash val="solid"/>
            <a:round/>
            <a:headEnd len="med" w="med" type="none"/>
            <a:tailEnd len="med" w="med" type="none"/>
          </a:ln>
        </p:spPr>
      </p:cxnSp>
      <p:cxnSp>
        <p:nvCxnSpPr>
          <p:cNvPr id="373" name="Google Shape;373;p67"/>
          <p:cNvCxnSpPr/>
          <p:nvPr/>
        </p:nvCxnSpPr>
        <p:spPr>
          <a:xfrm rot="10800000">
            <a:off x="5421475" y="3817950"/>
            <a:ext cx="0" cy="275100"/>
          </a:xfrm>
          <a:prstGeom prst="straightConnector1">
            <a:avLst/>
          </a:prstGeom>
          <a:noFill/>
          <a:ln cap="flat" cmpd="sng" w="9525">
            <a:solidFill>
              <a:srgbClr val="1F497D"/>
            </a:solidFill>
            <a:prstDash val="solid"/>
            <a:round/>
            <a:headEnd len="med" w="med" type="none"/>
            <a:tailEnd len="med" w="med" type="triangle"/>
          </a:ln>
        </p:spPr>
      </p:cxnSp>
      <p:sp>
        <p:nvSpPr>
          <p:cNvPr id="374" name="Google Shape;374;p67"/>
          <p:cNvSpPr txBox="1"/>
          <p:nvPr/>
        </p:nvSpPr>
        <p:spPr>
          <a:xfrm>
            <a:off x="2214475" y="4070400"/>
            <a:ext cx="2121900" cy="5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 File </a:t>
            </a:r>
            <a:endParaRPr sz="2400">
              <a:solidFill>
                <a:srgbClr val="0000FF"/>
              </a:solidFill>
            </a:endParaRPr>
          </a:p>
          <a:p>
            <a:pPr indent="0" lvl="0" marL="0" rtl="0" algn="ctr">
              <a:spcBef>
                <a:spcPts val="0"/>
              </a:spcBef>
              <a:spcAft>
                <a:spcPts val="0"/>
              </a:spcAft>
              <a:buNone/>
            </a:pPr>
            <a:r>
              <a:rPr lang="en" sz="2400">
                <a:solidFill>
                  <a:srgbClr val="0000FF"/>
                </a:solidFill>
              </a:rPr>
              <a:t>name</a:t>
            </a:r>
            <a:endParaRPr sz="2400">
              <a:solidFill>
                <a:srgbClr val="0000FF"/>
              </a:solidFill>
            </a:endParaRPr>
          </a:p>
        </p:txBody>
      </p:sp>
      <p:sp>
        <p:nvSpPr>
          <p:cNvPr id="375" name="Google Shape;375;p67"/>
          <p:cNvSpPr txBox="1"/>
          <p:nvPr/>
        </p:nvSpPr>
        <p:spPr>
          <a:xfrm>
            <a:off x="4360525" y="4160425"/>
            <a:ext cx="2121900" cy="5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0000"/>
                </a:solidFill>
              </a:rPr>
              <a:t>Optional arguments</a:t>
            </a:r>
            <a:endParaRPr sz="2400">
              <a:solidFill>
                <a:srgbClr val="FF0000"/>
              </a:solidFill>
            </a:endParaRPr>
          </a:p>
        </p:txBody>
      </p:sp>
      <p:sp>
        <p:nvSpPr>
          <p:cNvPr id="376" name="Google Shape;376;p67"/>
          <p:cNvSpPr txBox="1"/>
          <p:nvPr/>
        </p:nvSpPr>
        <p:spPr>
          <a:xfrm>
            <a:off x="6255275" y="4107950"/>
            <a:ext cx="2121900" cy="5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Positional arguments</a:t>
            </a:r>
            <a:endParaRPr sz="2400">
              <a:solidFill>
                <a:srgbClr val="38761D"/>
              </a:solidFill>
            </a:endParaRPr>
          </a:p>
        </p:txBody>
      </p:sp>
      <p:cxnSp>
        <p:nvCxnSpPr>
          <p:cNvPr id="377" name="Google Shape;377;p67"/>
          <p:cNvCxnSpPr/>
          <p:nvPr/>
        </p:nvCxnSpPr>
        <p:spPr>
          <a:xfrm rot="10800000">
            <a:off x="6697325" y="4129075"/>
            <a:ext cx="1318800" cy="9900"/>
          </a:xfrm>
          <a:prstGeom prst="straightConnector1">
            <a:avLst/>
          </a:prstGeom>
          <a:noFill/>
          <a:ln cap="flat" cmpd="sng" w="9525">
            <a:solidFill>
              <a:srgbClr val="1F497D"/>
            </a:solidFill>
            <a:prstDash val="solid"/>
            <a:round/>
            <a:headEnd len="med" w="med" type="none"/>
            <a:tailEnd len="med" w="med" type="none"/>
          </a:ln>
        </p:spPr>
      </p:cxnSp>
      <p:sp>
        <p:nvSpPr>
          <p:cNvPr id="378" name="Google Shape;378;p67"/>
          <p:cNvSpPr txBox="1"/>
          <p:nvPr>
            <p:ph idx="1" type="body"/>
          </p:nvPr>
        </p:nvSpPr>
        <p:spPr>
          <a:xfrm>
            <a:off x="-33750" y="1246500"/>
            <a:ext cx="8862300" cy="33945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Clr>
                <a:srgbClr val="000000"/>
              </a:buClr>
              <a:buSzPts val="2400"/>
              <a:buChar char="•"/>
            </a:pPr>
            <a:r>
              <a:rPr lang="en" sz="2400">
                <a:solidFill>
                  <a:srgbClr val="000000"/>
                </a:solidFill>
              </a:rPr>
              <a:t>I made a mistake. In the last class, I distinguished two types of arguments:</a:t>
            </a:r>
            <a:endParaRPr sz="2400">
              <a:solidFill>
                <a:srgbClr val="000000"/>
              </a:solidFill>
            </a:endParaRPr>
          </a:p>
          <a:p>
            <a:pPr indent="-381000" lvl="1" marL="914400" rtl="0" algn="l">
              <a:spcBef>
                <a:spcPts val="0"/>
              </a:spcBef>
              <a:spcAft>
                <a:spcPts val="0"/>
              </a:spcAft>
              <a:buClr>
                <a:srgbClr val="000000"/>
              </a:buClr>
              <a:buSzPts val="2400"/>
              <a:buChar char="–"/>
            </a:pPr>
            <a:r>
              <a:rPr lang="en" sz="2400">
                <a:solidFill>
                  <a:srgbClr val="000000"/>
                </a:solidFill>
              </a:rPr>
              <a:t>Positional arguments</a:t>
            </a:r>
            <a:endParaRPr sz="2400">
              <a:solidFill>
                <a:srgbClr val="000000"/>
              </a:solidFill>
            </a:endParaRPr>
          </a:p>
          <a:p>
            <a:pPr indent="-381000" lvl="1" marL="914400" rtl="0" algn="l">
              <a:spcBef>
                <a:spcPts val="0"/>
              </a:spcBef>
              <a:spcAft>
                <a:spcPts val="0"/>
              </a:spcAft>
              <a:buClr>
                <a:srgbClr val="000000"/>
              </a:buClr>
              <a:buSzPts val="2400"/>
              <a:buChar char="–"/>
            </a:pPr>
            <a:r>
              <a:rPr lang="en" sz="2400">
                <a:solidFill>
                  <a:srgbClr val="000000"/>
                </a:solidFill>
              </a:rPr>
              <a:t>Optional arguments </a:t>
            </a:r>
            <a:endParaRPr sz="24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94"/>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We can create a DataFrame from a List of Lists</a:t>
            </a:r>
            <a:endParaRPr/>
          </a:p>
        </p:txBody>
      </p:sp>
      <p:pic>
        <p:nvPicPr>
          <p:cNvPr descr="Screen Shot 2018-08-24 at 5.32.53 PM.png" id="603" name="Google Shape;603;p94"/>
          <p:cNvPicPr preferRelativeResize="0"/>
          <p:nvPr/>
        </p:nvPicPr>
        <p:blipFill rotWithShape="1">
          <a:blip r:embed="rId3">
            <a:alphaModFix/>
          </a:blip>
          <a:srcRect b="24847" l="13364" r="40567" t="24842"/>
          <a:stretch/>
        </p:blipFill>
        <p:spPr>
          <a:xfrm>
            <a:off x="305175" y="1136750"/>
            <a:ext cx="5562451" cy="3965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95"/>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Or we can create a DataFrame from a List of Dictionaries</a:t>
            </a:r>
            <a:endParaRPr/>
          </a:p>
        </p:txBody>
      </p:sp>
      <p:pic>
        <p:nvPicPr>
          <p:cNvPr descr="Screen Shot 2018-08-24 at 5.34.18 PM.png" id="609" name="Google Shape;609;p95"/>
          <p:cNvPicPr preferRelativeResize="0"/>
          <p:nvPr/>
        </p:nvPicPr>
        <p:blipFill rotWithShape="1">
          <a:blip r:embed="rId3">
            <a:alphaModFix/>
          </a:blip>
          <a:srcRect b="23070" l="13361" r="43312" t="29075"/>
          <a:stretch/>
        </p:blipFill>
        <p:spPr>
          <a:xfrm>
            <a:off x="267772" y="1145325"/>
            <a:ext cx="5037875" cy="3763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96"/>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We can create a DataFrame from a Dictionary of Dictionaries</a:t>
            </a:r>
            <a:endParaRPr/>
          </a:p>
        </p:txBody>
      </p:sp>
      <p:pic>
        <p:nvPicPr>
          <p:cNvPr descr="Screen Shot 2018-08-24 at 5.38.31 PM.png" id="615" name="Google Shape;615;p96"/>
          <p:cNvPicPr preferRelativeResize="0"/>
          <p:nvPr/>
        </p:nvPicPr>
        <p:blipFill rotWithShape="1">
          <a:blip r:embed="rId3">
            <a:alphaModFix/>
          </a:blip>
          <a:srcRect b="14549" l="13383" r="55441" t="44197"/>
          <a:stretch/>
        </p:blipFill>
        <p:spPr>
          <a:xfrm>
            <a:off x="447900" y="1272450"/>
            <a:ext cx="4426976" cy="3686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7"/>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latin typeface="Helvetica Neue"/>
                <a:ea typeface="Helvetica Neue"/>
                <a:cs typeface="Helvetica Neue"/>
                <a:sym typeface="Helvetica Neue"/>
              </a:rPr>
              <a:t>Importing Pandas DataFrame from a file</a:t>
            </a:r>
            <a:endParaRPr/>
          </a:p>
        </p:txBody>
      </p:sp>
      <p:sp>
        <p:nvSpPr>
          <p:cNvPr id="621" name="Google Shape;621;p97"/>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marR="0" rtl="0" algn="l">
              <a:lnSpc>
                <a:spcPct val="100000"/>
              </a:lnSpc>
              <a:spcBef>
                <a:spcPts val="360"/>
              </a:spcBef>
              <a:spcAft>
                <a:spcPts val="0"/>
              </a:spcAft>
              <a:buSzPts val="2400"/>
              <a:buAutoNum type="arabicPeriod"/>
            </a:pPr>
            <a:r>
              <a:rPr lang="en" sz="2400"/>
              <a:t>Import pandas and numpy module</a:t>
            </a:r>
            <a:endParaRPr sz="2400"/>
          </a:p>
          <a:p>
            <a:pPr indent="-381000" lvl="0" marL="457200" marR="0" rtl="0" algn="l">
              <a:lnSpc>
                <a:spcPct val="100000"/>
              </a:lnSpc>
              <a:spcBef>
                <a:spcPts val="0"/>
              </a:spcBef>
              <a:spcAft>
                <a:spcPts val="0"/>
              </a:spcAft>
              <a:buSzPts val="2400"/>
              <a:buAutoNum type="arabicPeriod"/>
            </a:pPr>
            <a:r>
              <a:rPr lang="en" sz="2400"/>
              <a:t>Write list of columns</a:t>
            </a:r>
            <a:endParaRPr sz="2400"/>
          </a:p>
          <a:p>
            <a:pPr indent="-381000" lvl="0" marL="457200" marR="0" rtl="0" algn="l">
              <a:lnSpc>
                <a:spcPct val="100000"/>
              </a:lnSpc>
              <a:spcBef>
                <a:spcPts val="0"/>
              </a:spcBef>
              <a:spcAft>
                <a:spcPts val="0"/>
              </a:spcAft>
              <a:buSzPts val="2400"/>
              <a:buAutoNum type="arabicPeriod"/>
            </a:pPr>
            <a:r>
              <a:rPr lang="en" sz="2400"/>
              <a:t>Write dictionary of columns to their data-type</a:t>
            </a:r>
            <a:endParaRPr sz="2400"/>
          </a:p>
          <a:p>
            <a:pPr indent="-381000" lvl="0" marL="457200" marR="0" rtl="0" algn="l">
              <a:lnSpc>
                <a:spcPct val="100000"/>
              </a:lnSpc>
              <a:spcBef>
                <a:spcPts val="0"/>
              </a:spcBef>
              <a:spcAft>
                <a:spcPts val="0"/>
              </a:spcAft>
              <a:buSzPts val="2400"/>
              <a:buAutoNum type="arabicPeriod"/>
            </a:pPr>
            <a:r>
              <a:rPr lang="en" sz="2400"/>
              <a:t>Read table into python compiler</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8"/>
          <p:cNvSpPr txBox="1"/>
          <p:nvPr>
            <p:ph type="title"/>
          </p:nvPr>
        </p:nvSpPr>
        <p:spPr>
          <a:xfrm>
            <a:off x="669752" y="-135539"/>
            <a:ext cx="7804500" cy="1138500"/>
          </a:xfrm>
          <a:prstGeom prst="rect">
            <a:avLst/>
          </a:prstGeom>
          <a:noFill/>
          <a:ln>
            <a:noFill/>
          </a:ln>
        </p:spPr>
        <p:txBody>
          <a:bodyPr anchorCtr="0" anchor="ctr" bIns="32750" lIns="32750" spcFirstLastPara="1" rIns="32750" wrap="square" tIns="32750">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Importing Pandas DataFrame from a file</a:t>
            </a:r>
            <a:endParaRPr sz="3200"/>
          </a:p>
        </p:txBody>
      </p:sp>
      <p:sp>
        <p:nvSpPr>
          <p:cNvPr id="627" name="Google Shape;627;p98"/>
          <p:cNvSpPr txBox="1"/>
          <p:nvPr/>
        </p:nvSpPr>
        <p:spPr>
          <a:xfrm>
            <a:off x="777498" y="907694"/>
            <a:ext cx="7972500" cy="16029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For example, lets say we have this bed file “example.bed” filled with genes. </a:t>
            </a:r>
            <a:endParaRPr sz="900"/>
          </a:p>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Note that a bed file is tab-delimited. In this case the columns are ordered as such:</a:t>
            </a:r>
            <a:endParaRPr sz="900"/>
          </a:p>
          <a:p>
            <a:pPr indent="-298450" lvl="0" marL="304800" marR="0" rtl="0" algn="l">
              <a:lnSpc>
                <a:spcPct val="100000"/>
              </a:lnSpc>
              <a:spcBef>
                <a:spcPts val="0"/>
              </a:spcBef>
              <a:spcAft>
                <a:spcPts val="0"/>
              </a:spcAft>
              <a:buClr>
                <a:srgbClr val="000000"/>
              </a:buClr>
              <a:buSzPts val="1500"/>
              <a:buFont typeface="Helvetica Neue"/>
              <a:buAutoNum type="arabicPeriod"/>
            </a:pPr>
            <a:r>
              <a:rPr b="0" i="0" lang="en" sz="1500" u="none" cap="none" strike="noStrike">
                <a:solidFill>
                  <a:srgbClr val="000000"/>
                </a:solidFill>
                <a:latin typeface="Helvetica Neue"/>
                <a:ea typeface="Helvetica Neue"/>
                <a:cs typeface="Helvetica Neue"/>
                <a:sym typeface="Helvetica Neue"/>
              </a:rPr>
              <a:t>Chromosome Location</a:t>
            </a:r>
            <a:endParaRPr sz="900"/>
          </a:p>
          <a:p>
            <a:pPr indent="-298450" lvl="0" marL="304800" marR="0" rtl="0" algn="l">
              <a:lnSpc>
                <a:spcPct val="100000"/>
              </a:lnSpc>
              <a:spcBef>
                <a:spcPts val="0"/>
              </a:spcBef>
              <a:spcAft>
                <a:spcPts val="0"/>
              </a:spcAft>
              <a:buClr>
                <a:srgbClr val="000000"/>
              </a:buClr>
              <a:buSzPts val="1500"/>
              <a:buFont typeface="Helvetica Neue"/>
              <a:buAutoNum type="arabicPeriod"/>
            </a:pPr>
            <a:r>
              <a:rPr b="0" i="0" lang="en" sz="1500" u="none" cap="none" strike="noStrike">
                <a:solidFill>
                  <a:srgbClr val="000000"/>
                </a:solidFill>
                <a:latin typeface="Helvetica Neue"/>
                <a:ea typeface="Helvetica Neue"/>
                <a:cs typeface="Helvetica Neue"/>
                <a:sym typeface="Helvetica Neue"/>
              </a:rPr>
              <a:t>Start Location</a:t>
            </a:r>
            <a:endParaRPr sz="900"/>
          </a:p>
          <a:p>
            <a:pPr indent="-298450" lvl="0" marL="304800" marR="0" rtl="0" algn="l">
              <a:lnSpc>
                <a:spcPct val="100000"/>
              </a:lnSpc>
              <a:spcBef>
                <a:spcPts val="0"/>
              </a:spcBef>
              <a:spcAft>
                <a:spcPts val="0"/>
              </a:spcAft>
              <a:buClr>
                <a:srgbClr val="000000"/>
              </a:buClr>
              <a:buSzPts val="1500"/>
              <a:buFont typeface="Helvetica Neue"/>
              <a:buAutoNum type="arabicPeriod"/>
            </a:pPr>
            <a:r>
              <a:rPr b="0" i="0" lang="en" sz="1500" u="none" cap="none" strike="noStrike">
                <a:solidFill>
                  <a:srgbClr val="000000"/>
                </a:solidFill>
                <a:latin typeface="Helvetica Neue"/>
                <a:ea typeface="Helvetica Neue"/>
                <a:cs typeface="Helvetica Neue"/>
                <a:sym typeface="Helvetica Neue"/>
              </a:rPr>
              <a:t>Stop Location</a:t>
            </a:r>
            <a:endParaRPr sz="900"/>
          </a:p>
          <a:p>
            <a:pPr indent="-298450" lvl="0" marL="304800" marR="0" rtl="0" algn="l">
              <a:lnSpc>
                <a:spcPct val="100000"/>
              </a:lnSpc>
              <a:spcBef>
                <a:spcPts val="0"/>
              </a:spcBef>
              <a:spcAft>
                <a:spcPts val="0"/>
              </a:spcAft>
              <a:buClr>
                <a:srgbClr val="000000"/>
              </a:buClr>
              <a:buSzPts val="1500"/>
              <a:buFont typeface="Helvetica Neue"/>
              <a:buAutoNum type="arabicPeriod"/>
            </a:pPr>
            <a:r>
              <a:rPr b="0" i="0" lang="en" sz="1500" u="none" cap="none" strike="noStrike">
                <a:solidFill>
                  <a:srgbClr val="000000"/>
                </a:solidFill>
                <a:latin typeface="Helvetica Neue"/>
                <a:ea typeface="Helvetica Neue"/>
                <a:cs typeface="Helvetica Neue"/>
                <a:sym typeface="Helvetica Neue"/>
              </a:rPr>
              <a:t>Name of Feature</a:t>
            </a:r>
            <a:endParaRPr sz="900"/>
          </a:p>
          <a:p>
            <a:pPr indent="-298450" lvl="0" marL="304800" marR="0" rtl="0" algn="l">
              <a:lnSpc>
                <a:spcPct val="100000"/>
              </a:lnSpc>
              <a:spcBef>
                <a:spcPts val="0"/>
              </a:spcBef>
              <a:spcAft>
                <a:spcPts val="0"/>
              </a:spcAft>
              <a:buClr>
                <a:srgbClr val="000000"/>
              </a:buClr>
              <a:buSzPts val="1500"/>
              <a:buFont typeface="Helvetica Neue"/>
              <a:buAutoNum type="arabicPeriod"/>
            </a:pPr>
            <a:r>
              <a:rPr b="0" i="0" lang="en" sz="1500" u="none" cap="none" strike="noStrike">
                <a:solidFill>
                  <a:srgbClr val="000000"/>
                </a:solidFill>
                <a:latin typeface="Helvetica Neue"/>
                <a:ea typeface="Helvetica Neue"/>
                <a:cs typeface="Helvetica Neue"/>
                <a:sym typeface="Helvetica Neue"/>
              </a:rPr>
              <a:t>Score (in this case this column is uninformative)</a:t>
            </a:r>
            <a:endParaRPr sz="900"/>
          </a:p>
          <a:p>
            <a:pPr indent="-298450" lvl="0" marL="304800" marR="0" rtl="0" algn="l">
              <a:lnSpc>
                <a:spcPct val="100000"/>
              </a:lnSpc>
              <a:spcBef>
                <a:spcPts val="0"/>
              </a:spcBef>
              <a:spcAft>
                <a:spcPts val="0"/>
              </a:spcAft>
              <a:buClr>
                <a:srgbClr val="000000"/>
              </a:buClr>
              <a:buSzPts val="1500"/>
              <a:buFont typeface="Helvetica Neue"/>
              <a:buAutoNum type="arabicPeriod"/>
            </a:pPr>
            <a:r>
              <a:rPr b="0" i="0" lang="en" sz="1500" u="none" cap="none" strike="noStrike">
                <a:solidFill>
                  <a:srgbClr val="000000"/>
                </a:solidFill>
                <a:latin typeface="Helvetica Neue"/>
                <a:ea typeface="Helvetica Neue"/>
                <a:cs typeface="Helvetica Neue"/>
                <a:sym typeface="Helvetica Neue"/>
              </a:rPr>
              <a:t>Feature Strand</a:t>
            </a:r>
            <a:endParaRPr sz="900"/>
          </a:p>
        </p:txBody>
      </p:sp>
      <p:graphicFrame>
        <p:nvGraphicFramePr>
          <p:cNvPr id="628" name="Google Shape;628;p98"/>
          <p:cNvGraphicFramePr/>
          <p:nvPr/>
        </p:nvGraphicFramePr>
        <p:xfrm>
          <a:off x="1129927" y="2668549"/>
          <a:ext cx="3000000" cy="3000000"/>
        </p:xfrm>
        <a:graphic>
          <a:graphicData uri="http://schemas.openxmlformats.org/drawingml/2006/table">
            <a:tbl>
              <a:tblPr bandRow="1" firstCol="1" firstRow="1">
                <a:noFill/>
                <a:tableStyleId>{7B76B7BA-2AED-48AF-AEF9-593F3172A7B6}</a:tableStyleId>
              </a:tblPr>
              <a:tblGrid>
                <a:gridCol w="1444425"/>
                <a:gridCol w="1203700"/>
                <a:gridCol w="1203700"/>
                <a:gridCol w="1977500"/>
                <a:gridCol w="773800"/>
                <a:gridCol w="378300"/>
              </a:tblGrid>
              <a:tr h="243125">
                <a:tc gridSpan="6">
                  <a:txBody>
                    <a:bodyPr/>
                    <a:lstStyle/>
                    <a:p>
                      <a:pPr indent="0" lvl="0" marL="0" marR="0" rtl="0" algn="ctr">
                        <a:lnSpc>
                          <a:spcPct val="100000"/>
                        </a:lnSpc>
                        <a:spcBef>
                          <a:spcPts val="0"/>
                        </a:spcBef>
                        <a:spcAft>
                          <a:spcPts val="0"/>
                        </a:spcAft>
                        <a:buClr>
                          <a:srgbClr val="000000"/>
                        </a:buClr>
                        <a:buSzPts val="1300"/>
                        <a:buFont typeface="Helvetica Neue Light"/>
                        <a:buNone/>
                      </a:pPr>
                      <a:r>
                        <a:rPr lang="en" sz="1300" u="none" cap="none" strike="noStrike">
                          <a:solidFill>
                            <a:srgbClr val="000000"/>
                          </a:solidFill>
                          <a:latin typeface="Helvetica Neue Light"/>
                          <a:ea typeface="Helvetica Neue Light"/>
                          <a:cs typeface="Helvetica Neue Light"/>
                          <a:sym typeface="Helvetica Neue Light"/>
                        </a:rPr>
                        <a:t>exam</a:t>
                      </a:r>
                      <a:r>
                        <a:rPr lang="en" sz="1300">
                          <a:solidFill>
                            <a:srgbClr val="000000"/>
                          </a:solidFill>
                          <a:latin typeface="Helvetica Neue Light"/>
                          <a:ea typeface="Helvetica Neue Light"/>
                          <a:cs typeface="Helvetica Neue Light"/>
                          <a:sym typeface="Helvetica Neue Light"/>
                        </a:rPr>
                        <a:t>p</a:t>
                      </a:r>
                      <a:r>
                        <a:rPr lang="en" sz="1300" u="none" cap="none" strike="noStrike">
                          <a:solidFill>
                            <a:srgbClr val="000000"/>
                          </a:solidFill>
                          <a:latin typeface="Helvetica Neue Light"/>
                          <a:ea typeface="Helvetica Neue Light"/>
                          <a:cs typeface="Helvetica Neue Light"/>
                          <a:sym typeface="Helvetica Neue Light"/>
                        </a:rPr>
                        <a:t>le.bed</a:t>
                      </a:r>
                      <a:endParaRPr sz="700">
                        <a:solidFill>
                          <a:srgbClr val="000000"/>
                        </a:solidFill>
                      </a:endParaRPr>
                    </a:p>
                  </a:txBody>
                  <a:tcPr marT="26800" marB="26800" marR="35725" marL="3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alpha val="0"/>
                      </a:srgbClr>
                    </a:solidFill>
                  </a:tcPr>
                </a:tc>
                <a:tc hMerge="1"/>
                <a:tc hMerge="1"/>
                <a:tc hMerge="1"/>
                <a:tc hMerge="1"/>
                <a:tc hMerge="1"/>
              </a:tr>
              <a:tr h="431950">
                <a:tc>
                  <a:txBody>
                    <a:bodyPr/>
                    <a:lstStyle/>
                    <a:p>
                      <a:pPr indent="0" lvl="0" marL="0" marR="0" rtl="0" algn="l">
                        <a:lnSpc>
                          <a:spcPct val="100000"/>
                        </a:lnSpc>
                        <a:spcBef>
                          <a:spcPts val="0"/>
                        </a:spcBef>
                        <a:spcAft>
                          <a:spcPts val="0"/>
                        </a:spcAft>
                        <a:buClr>
                          <a:srgbClr val="FFFFFF"/>
                        </a:buClr>
                        <a:buSzPts val="1200"/>
                        <a:buFont typeface="Helvetica Neue"/>
                        <a:buNone/>
                      </a:pPr>
                      <a:r>
                        <a:rPr b="0" lang="en" sz="1200" u="none" cap="none" strike="noStrike">
                          <a:solidFill>
                            <a:srgbClr val="000000"/>
                          </a:solidFill>
                        </a:rPr>
                        <a:t>Chr1    </a:t>
                      </a:r>
                      <a:endParaRPr b="0" sz="700">
                        <a:solidFill>
                          <a:srgbClr val="000000"/>
                        </a:solidFill>
                      </a:endParaRPr>
                    </a:p>
                  </a:txBody>
                  <a:tcPr marT="26800" marB="26800" marR="35725" marL="3572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1100</a:t>
                      </a:r>
                      <a:endParaRPr sz="700"/>
                    </a:p>
                  </a:txBody>
                  <a:tcPr marT="26800" marB="26800" marR="35725" marL="35725" anchor="ctr">
                    <a:lnT cap="flat" cmpd="sng" w="9525">
                      <a:solidFill>
                        <a:srgbClr val="000000"/>
                      </a:solidFill>
                      <a:prstDash val="solid"/>
                      <a:round/>
                      <a:headEnd len="sm" w="sm" type="none"/>
                      <a:tailEnd len="sm" w="sm" type="none"/>
                    </a:lnT>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1600</a:t>
                      </a:r>
                      <a:endParaRPr sz="700"/>
                    </a:p>
                  </a:txBody>
                  <a:tcPr marT="26800" marB="26800" marR="35725" marL="35725" anchor="ctr">
                    <a:lnT cap="flat" cmpd="sng" w="9525">
                      <a:solidFill>
                        <a:srgbClr val="000000"/>
                      </a:solidFill>
                      <a:prstDash val="solid"/>
                      <a:round/>
                      <a:headEnd len="sm" w="sm" type="none"/>
                      <a:tailEnd len="sm" w="sm" type="none"/>
                    </a:lnT>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GeneA      </a:t>
                      </a:r>
                      <a:endParaRPr sz="700"/>
                    </a:p>
                  </a:txBody>
                  <a:tcPr marT="26800" marB="26800" marR="35725" marL="35725" anchor="ctr">
                    <a:lnT cap="flat" cmpd="sng" w="9525">
                      <a:solidFill>
                        <a:srgbClr val="000000"/>
                      </a:solidFill>
                      <a:prstDash val="solid"/>
                      <a:round/>
                      <a:headEnd len="sm" w="sm" type="none"/>
                      <a:tailEnd len="sm" w="sm" type="none"/>
                    </a:lnT>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255</a:t>
                      </a:r>
                      <a:endParaRPr sz="700"/>
                    </a:p>
                  </a:txBody>
                  <a:tcPr marT="26800" marB="26800" marR="35725" marL="35725" anchor="ctr">
                    <a:lnT cap="flat" cmpd="sng" w="9525">
                      <a:solidFill>
                        <a:srgbClr val="000000"/>
                      </a:solidFill>
                      <a:prstDash val="solid"/>
                      <a:round/>
                      <a:headEnd len="sm" w="sm" type="none"/>
                      <a:tailEnd len="sm" w="sm" type="none"/>
                    </a:lnT>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a:t>
                      </a:r>
                      <a:endParaRPr sz="700"/>
                    </a:p>
                  </a:txBody>
                  <a:tcPr marT="26800" marB="26800" marR="35725" marL="3572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FFF"/>
                    </a:solidFill>
                  </a:tcPr>
                </a:tc>
              </a:tr>
              <a:tr h="431950">
                <a:tc>
                  <a:txBody>
                    <a:bodyPr/>
                    <a:lstStyle/>
                    <a:p>
                      <a:pPr indent="0" lvl="0" marL="0" marR="0" rtl="0" algn="l">
                        <a:lnSpc>
                          <a:spcPct val="100000"/>
                        </a:lnSpc>
                        <a:spcBef>
                          <a:spcPts val="0"/>
                        </a:spcBef>
                        <a:spcAft>
                          <a:spcPts val="0"/>
                        </a:spcAft>
                        <a:buClr>
                          <a:srgbClr val="FFFFFF"/>
                        </a:buClr>
                        <a:buSzPts val="1200"/>
                        <a:buFont typeface="Helvetica Neue"/>
                        <a:buNone/>
                      </a:pPr>
                      <a:r>
                        <a:rPr b="0" lang="en" sz="1200" u="none" cap="none" strike="noStrike">
                          <a:solidFill>
                            <a:srgbClr val="000000"/>
                          </a:solidFill>
                        </a:rPr>
                        <a:t>Chr2    </a:t>
                      </a:r>
                      <a:endParaRPr b="0" sz="700">
                        <a:solidFill>
                          <a:srgbClr val="000000"/>
                        </a:solidFill>
                      </a:endParaRPr>
                    </a:p>
                  </a:txBody>
                  <a:tcPr marT="26800" marB="26800" marR="35725" marL="35725" anchor="ctr">
                    <a:lnL cap="flat" cmpd="sng" w="9525">
                      <a:solidFill>
                        <a:srgbClr val="000000"/>
                      </a:solidFill>
                      <a:prstDash val="solid"/>
                      <a:round/>
                      <a:headEnd len="sm" w="sm" type="none"/>
                      <a:tailEnd len="sm" w="sm" type="none"/>
                    </a:lnL>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15230</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15342</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 GeneB     </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255</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a:t>
                      </a:r>
                      <a:endParaRPr sz="700"/>
                    </a:p>
                  </a:txBody>
                  <a:tcPr marT="26800" marB="26800" marR="35725" marL="35725" anchor="ctr">
                    <a:lnR cap="flat" cmpd="sng" w="9525">
                      <a:solidFill>
                        <a:srgbClr val="000000"/>
                      </a:solidFill>
                      <a:prstDash val="solid"/>
                      <a:round/>
                      <a:headEnd len="sm" w="sm" type="none"/>
                      <a:tailEnd len="sm" w="sm" type="none"/>
                    </a:lnR>
                    <a:solidFill>
                      <a:srgbClr val="FFFFFF"/>
                    </a:solidFill>
                  </a:tcPr>
                </a:tc>
              </a:tr>
              <a:tr h="431950">
                <a:tc>
                  <a:txBody>
                    <a:bodyPr/>
                    <a:lstStyle/>
                    <a:p>
                      <a:pPr indent="0" lvl="0" marL="0" marR="0" rtl="0" algn="l">
                        <a:lnSpc>
                          <a:spcPct val="100000"/>
                        </a:lnSpc>
                        <a:spcBef>
                          <a:spcPts val="0"/>
                        </a:spcBef>
                        <a:spcAft>
                          <a:spcPts val="0"/>
                        </a:spcAft>
                        <a:buClr>
                          <a:srgbClr val="FFFFFF"/>
                        </a:buClr>
                        <a:buSzPts val="1200"/>
                        <a:buFont typeface="Helvetica Neue"/>
                        <a:buNone/>
                      </a:pPr>
                      <a:r>
                        <a:rPr b="0" lang="en" sz="1200" u="none" cap="none" strike="noStrike">
                          <a:solidFill>
                            <a:srgbClr val="000000"/>
                          </a:solidFill>
                        </a:rPr>
                        <a:t>Chr2    </a:t>
                      </a:r>
                      <a:endParaRPr b="0" sz="700">
                        <a:solidFill>
                          <a:srgbClr val="000000"/>
                        </a:solidFill>
                      </a:endParaRPr>
                    </a:p>
                  </a:txBody>
                  <a:tcPr marT="26800" marB="26800" marR="35725" marL="35725" anchor="ctr">
                    <a:lnL cap="flat" cmpd="sng" w="9525">
                      <a:solidFill>
                        <a:srgbClr val="000000"/>
                      </a:solidFill>
                      <a:prstDash val="solid"/>
                      <a:round/>
                      <a:headEnd len="sm" w="sm" type="none"/>
                      <a:tailEnd len="sm" w="sm" type="none"/>
                    </a:lnL>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15352</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15455</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 GeneC     </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255</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a:t>
                      </a:r>
                      <a:endParaRPr sz="700"/>
                    </a:p>
                  </a:txBody>
                  <a:tcPr marT="26800" marB="26800" marR="35725" marL="35725" anchor="ctr">
                    <a:lnR cap="flat" cmpd="sng" w="9525">
                      <a:solidFill>
                        <a:srgbClr val="000000"/>
                      </a:solidFill>
                      <a:prstDash val="solid"/>
                      <a:round/>
                      <a:headEnd len="sm" w="sm" type="none"/>
                      <a:tailEnd len="sm" w="sm" type="none"/>
                    </a:lnR>
                    <a:solidFill>
                      <a:srgbClr val="FFFFFF"/>
                    </a:solidFill>
                  </a:tcPr>
                </a:tc>
              </a:tr>
              <a:tr h="431950">
                <a:tc>
                  <a:txBody>
                    <a:bodyPr/>
                    <a:lstStyle/>
                    <a:p>
                      <a:pPr indent="0" lvl="0" marL="0" marR="0" rtl="0" algn="l">
                        <a:lnSpc>
                          <a:spcPct val="100000"/>
                        </a:lnSpc>
                        <a:spcBef>
                          <a:spcPts val="0"/>
                        </a:spcBef>
                        <a:spcAft>
                          <a:spcPts val="0"/>
                        </a:spcAft>
                        <a:buClr>
                          <a:srgbClr val="FFFFFF"/>
                        </a:buClr>
                        <a:buSzPts val="1200"/>
                        <a:buFont typeface="Helvetica Neue"/>
                        <a:buNone/>
                      </a:pPr>
                      <a:r>
                        <a:rPr b="0" lang="en" sz="1200" u="none" cap="none" strike="noStrike">
                          <a:solidFill>
                            <a:srgbClr val="000000"/>
                          </a:solidFill>
                        </a:rPr>
                        <a:t>Chr2    </a:t>
                      </a:r>
                      <a:endParaRPr b="0" sz="700">
                        <a:solidFill>
                          <a:srgbClr val="000000"/>
                        </a:solidFill>
                      </a:endParaRPr>
                    </a:p>
                  </a:txBody>
                  <a:tcPr marT="26800" marB="26800" marR="35725" marL="35725" anchor="ctr">
                    <a:lnL cap="flat" cmpd="sng" w="9525">
                      <a:solidFill>
                        <a:srgbClr val="000000"/>
                      </a:solidFill>
                      <a:prstDash val="solid"/>
                      <a:round/>
                      <a:headEnd len="sm" w="sm" type="none"/>
                      <a:tailEnd len="sm" w="sm" type="none"/>
                    </a:lnL>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17006</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18110</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 GeneD     </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255</a:t>
                      </a:r>
                      <a:endParaRPr sz="700"/>
                    </a:p>
                  </a:txBody>
                  <a:tcPr marT="26800" marB="26800" marR="35725" marL="35725" anchor="ctr">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a:t>
                      </a:r>
                      <a:endParaRPr sz="700"/>
                    </a:p>
                  </a:txBody>
                  <a:tcPr marT="26800" marB="26800" marR="35725" marL="35725" anchor="ctr">
                    <a:lnR cap="flat" cmpd="sng" w="9525">
                      <a:solidFill>
                        <a:srgbClr val="000000"/>
                      </a:solidFill>
                      <a:prstDash val="solid"/>
                      <a:round/>
                      <a:headEnd len="sm" w="sm" type="none"/>
                      <a:tailEnd len="sm" w="sm" type="none"/>
                    </a:lnR>
                    <a:solidFill>
                      <a:srgbClr val="FFFFFF"/>
                    </a:solidFill>
                  </a:tcPr>
                </a:tc>
              </a:tr>
              <a:tr h="431950">
                <a:tc>
                  <a:txBody>
                    <a:bodyPr/>
                    <a:lstStyle/>
                    <a:p>
                      <a:pPr indent="0" lvl="0" marL="0" marR="0" rtl="0" algn="l">
                        <a:lnSpc>
                          <a:spcPct val="100000"/>
                        </a:lnSpc>
                        <a:spcBef>
                          <a:spcPts val="0"/>
                        </a:spcBef>
                        <a:spcAft>
                          <a:spcPts val="0"/>
                        </a:spcAft>
                        <a:buClr>
                          <a:srgbClr val="FFFFFF"/>
                        </a:buClr>
                        <a:buSzPts val="1200"/>
                        <a:buFont typeface="Helvetica Neue"/>
                        <a:buNone/>
                      </a:pPr>
                      <a:r>
                        <a:rPr b="0" lang="en" sz="1200" u="none" cap="none" strike="noStrike">
                          <a:solidFill>
                            <a:srgbClr val="000000"/>
                          </a:solidFill>
                        </a:rPr>
                        <a:t>Chr3    </a:t>
                      </a:r>
                      <a:endParaRPr b="0" sz="700">
                        <a:solidFill>
                          <a:srgbClr val="000000"/>
                        </a:solidFill>
                      </a:endParaRPr>
                    </a:p>
                  </a:txBody>
                  <a:tcPr marT="26800" marB="26800" marR="35725" marL="35725" anchor="ctr">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10704</a:t>
                      </a:r>
                      <a:endParaRPr sz="700"/>
                    </a:p>
                  </a:txBody>
                  <a:tcPr marT="26800" marB="26800" marR="35725" marL="35725" anchor="ctr">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11671</a:t>
                      </a:r>
                      <a:endParaRPr sz="700"/>
                    </a:p>
                  </a:txBody>
                  <a:tcPr marT="26800" marB="26800" marR="35725" marL="35725" anchor="ctr">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 GeneE     </a:t>
                      </a:r>
                      <a:endParaRPr sz="700"/>
                    </a:p>
                  </a:txBody>
                  <a:tcPr marT="26800" marB="26800" marR="35725" marL="35725" anchor="ctr">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255</a:t>
                      </a:r>
                      <a:endParaRPr sz="700"/>
                    </a:p>
                  </a:txBody>
                  <a:tcPr marT="26800" marB="26800" marR="35725" marL="35725" anchor="ctr">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FFFFFF"/>
                        </a:buClr>
                        <a:buSzPts val="1200"/>
                        <a:buFont typeface="Helvetica Neue"/>
                        <a:buNone/>
                      </a:pPr>
                      <a:r>
                        <a:rPr lang="en" sz="1200" u="none" cap="none" strike="noStrike"/>
                        <a:t>-</a:t>
                      </a:r>
                      <a:endParaRPr sz="700"/>
                    </a:p>
                  </a:txBody>
                  <a:tcPr marT="26800" marB="26800" marR="35725" marL="35725" anchor="ctr">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9"/>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Step 1: Import Modules</a:t>
            </a:r>
            <a:endParaRPr/>
          </a:p>
        </p:txBody>
      </p:sp>
      <p:sp>
        <p:nvSpPr>
          <p:cNvPr id="634" name="Google Shape;634;p99"/>
          <p:cNvSpPr txBox="1"/>
          <p:nvPr/>
        </p:nvSpPr>
        <p:spPr>
          <a:xfrm>
            <a:off x="562050" y="3138975"/>
            <a:ext cx="8224500" cy="1557300"/>
          </a:xfrm>
          <a:prstGeom prst="rect">
            <a:avLst/>
          </a:prstGeom>
          <a:noFill/>
          <a:ln>
            <a:noFill/>
          </a:ln>
        </p:spPr>
        <p:txBody>
          <a:bodyPr anchorCtr="0" anchor="ctr" bIns="32750" lIns="32750" spcFirstLastPara="1" rIns="32750" wrap="square" tIns="32750">
            <a:noAutofit/>
          </a:bodyPr>
          <a:lstStyle/>
          <a:p>
            <a:pPr indent="-381000" lvl="0" marL="457200" marR="0" rtl="0" algn="l">
              <a:lnSpc>
                <a:spcPct val="100000"/>
              </a:lnSpc>
              <a:spcBef>
                <a:spcPts val="0"/>
              </a:spcBef>
              <a:spcAft>
                <a:spcPts val="0"/>
              </a:spcAft>
              <a:buSzPts val="2400"/>
              <a:buFont typeface="Helvetica Neue"/>
              <a:buChar char="●"/>
            </a:pPr>
            <a:r>
              <a:rPr lang="en" sz="2400">
                <a:latin typeface="Helvetica Neue"/>
                <a:ea typeface="Helvetica Neue"/>
                <a:cs typeface="Helvetica Neue"/>
                <a:sym typeface="Helvetica Neue"/>
              </a:rPr>
              <a:t>We set</a:t>
            </a:r>
            <a:r>
              <a:rPr i="0" lang="en" sz="2400" u="none" cap="none" strike="noStrike">
                <a:latin typeface="Helvetica Neue"/>
                <a:ea typeface="Helvetica Neue"/>
                <a:cs typeface="Helvetica Neue"/>
                <a:sym typeface="Helvetica Neue"/>
              </a:rPr>
              <a:t> pd </a:t>
            </a:r>
            <a:r>
              <a:rPr lang="en" sz="2400">
                <a:latin typeface="Helvetica Neue"/>
                <a:ea typeface="Helvetica Neue"/>
                <a:cs typeface="Helvetica Neue"/>
                <a:sym typeface="Helvetica Neue"/>
              </a:rPr>
              <a:t>a</a:t>
            </a:r>
            <a:r>
              <a:rPr i="0" lang="en" sz="2400" u="none" cap="none" strike="noStrike">
                <a:latin typeface="Helvetica Neue"/>
                <a:ea typeface="Helvetica Neue"/>
                <a:cs typeface="Helvetica Neue"/>
                <a:sym typeface="Helvetica Neue"/>
              </a:rPr>
              <a:t>s an alias for pandas and np </a:t>
            </a:r>
            <a:r>
              <a:rPr lang="en" sz="2400">
                <a:latin typeface="Helvetica Neue"/>
                <a:ea typeface="Helvetica Neue"/>
                <a:cs typeface="Helvetica Neue"/>
                <a:sym typeface="Helvetica Neue"/>
              </a:rPr>
              <a:t>a</a:t>
            </a:r>
            <a:r>
              <a:rPr i="0" lang="en" sz="2400" u="none" cap="none" strike="noStrike">
                <a:latin typeface="Helvetica Neue"/>
                <a:ea typeface="Helvetica Neue"/>
                <a:cs typeface="Helvetica Neue"/>
                <a:sym typeface="Helvetica Neue"/>
              </a:rPr>
              <a:t>s an alias for numpy now</a:t>
            </a:r>
            <a:endParaRPr i="0" sz="2400" u="none" cap="none" strike="noStrike">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The NumPy module provides context for mathematical operations beyond the scope of the course</a:t>
            </a:r>
            <a:endParaRPr sz="2400">
              <a:latin typeface="Helvetica Neue"/>
              <a:ea typeface="Helvetica Neue"/>
              <a:cs typeface="Helvetica Neue"/>
              <a:sym typeface="Helvetica Neue"/>
            </a:endParaRPr>
          </a:p>
        </p:txBody>
      </p:sp>
      <p:sp>
        <p:nvSpPr>
          <p:cNvPr id="635" name="Google Shape;635;p99"/>
          <p:cNvSpPr txBox="1"/>
          <p:nvPr/>
        </p:nvSpPr>
        <p:spPr>
          <a:xfrm>
            <a:off x="1771300" y="1214475"/>
            <a:ext cx="5467800" cy="828600"/>
          </a:xfrm>
          <a:prstGeom prst="rect">
            <a:avLst/>
          </a:prstGeom>
          <a:noFill/>
          <a:ln cap="flat" cmpd="sng" w="28575">
            <a:solidFill>
              <a:srgbClr val="00FF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1 </a:t>
            </a:r>
            <a:r>
              <a:rPr b="1" lang="en" sz="1600">
                <a:solidFill>
                  <a:srgbClr val="45818E"/>
                </a:solidFill>
                <a:latin typeface="Courier New"/>
                <a:ea typeface="Courier New"/>
                <a:cs typeface="Courier New"/>
                <a:sym typeface="Courier New"/>
              </a:rPr>
              <a:t># Step 1: Import modules</a:t>
            </a:r>
            <a:endParaRPr sz="1600">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2</a:t>
            </a:r>
            <a:r>
              <a:rPr i="0" lang="en" sz="1600" u="none" cap="none" strike="noStrike">
                <a:solidFill>
                  <a:srgbClr val="000000"/>
                </a:solidFill>
                <a:latin typeface="Courier New"/>
                <a:ea typeface="Courier New"/>
                <a:cs typeface="Courier New"/>
                <a:sym typeface="Courier New"/>
              </a:rPr>
              <a:t> </a:t>
            </a:r>
            <a:r>
              <a:rPr lang="en" sz="1600">
                <a:solidFill>
                  <a:srgbClr val="38761D"/>
                </a:solidFill>
                <a:latin typeface="Courier New"/>
                <a:ea typeface="Courier New"/>
                <a:cs typeface="Courier New"/>
                <a:sym typeface="Courier New"/>
              </a:rPr>
              <a:t>import</a:t>
            </a:r>
            <a:r>
              <a:rPr lang="en" sz="1600">
                <a:latin typeface="Courier New"/>
                <a:ea typeface="Courier New"/>
                <a:cs typeface="Courier New"/>
                <a:sym typeface="Courier New"/>
              </a:rPr>
              <a:t> p</a:t>
            </a:r>
            <a:r>
              <a:rPr i="0" lang="en" sz="1600" u="none" cap="none" strike="noStrike">
                <a:solidFill>
                  <a:srgbClr val="000000"/>
                </a:solidFill>
                <a:latin typeface="Courier New"/>
                <a:ea typeface="Courier New"/>
                <a:cs typeface="Courier New"/>
                <a:sym typeface="Courier New"/>
              </a:rPr>
              <a:t>andas </a:t>
            </a:r>
            <a:r>
              <a:rPr i="0" lang="en" sz="1600" u="none" cap="none" strike="noStrike">
                <a:solidFill>
                  <a:srgbClr val="38761D"/>
                </a:solidFill>
                <a:latin typeface="Courier New"/>
                <a:ea typeface="Courier New"/>
                <a:cs typeface="Courier New"/>
                <a:sym typeface="Courier New"/>
              </a:rPr>
              <a:t>as</a:t>
            </a:r>
            <a:r>
              <a:rPr i="0" lang="en" sz="1600" u="none" cap="none" strike="noStrike">
                <a:solidFill>
                  <a:srgbClr val="000000"/>
                </a:solidFill>
                <a:latin typeface="Courier New"/>
                <a:ea typeface="Courier New"/>
                <a:cs typeface="Courier New"/>
                <a:sym typeface="Courier New"/>
              </a:rPr>
              <a:t> pd </a:t>
            </a:r>
            <a:r>
              <a:rPr i="0" lang="en" sz="1600" u="none" cap="none" strike="noStrike">
                <a:solidFill>
                  <a:srgbClr val="45818E"/>
                </a:solidFill>
                <a:latin typeface="Courier New"/>
                <a:ea typeface="Courier New"/>
                <a:cs typeface="Courier New"/>
                <a:sym typeface="Courier New"/>
              </a:rPr>
              <a:t># import pandas m</a:t>
            </a:r>
            <a:r>
              <a:rPr lang="en" sz="1600">
                <a:solidFill>
                  <a:srgbClr val="45818E"/>
                </a:solidFill>
                <a:latin typeface="Courier New"/>
                <a:ea typeface="Courier New"/>
                <a:cs typeface="Courier New"/>
                <a:sym typeface="Courier New"/>
              </a:rPr>
              <a:t>odule</a:t>
            </a:r>
            <a:endParaRPr sz="1600">
              <a:solidFill>
                <a:srgbClr val="45818E"/>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3</a:t>
            </a:r>
            <a:r>
              <a:rPr i="0" lang="en" sz="1600" u="none" cap="none" strike="noStrike">
                <a:solidFill>
                  <a:srgbClr val="000000"/>
                </a:solidFill>
                <a:latin typeface="Courier New"/>
                <a:ea typeface="Courier New"/>
                <a:cs typeface="Courier New"/>
                <a:sym typeface="Courier New"/>
              </a:rPr>
              <a:t> </a:t>
            </a:r>
            <a:r>
              <a:rPr lang="en" sz="1600">
                <a:solidFill>
                  <a:srgbClr val="38761D"/>
                </a:solidFill>
                <a:latin typeface="Courier New"/>
                <a:ea typeface="Courier New"/>
                <a:cs typeface="Courier New"/>
                <a:sym typeface="Courier New"/>
              </a:rPr>
              <a:t>import</a:t>
            </a:r>
            <a:r>
              <a:rPr lang="en" sz="1600">
                <a:solidFill>
                  <a:schemeClr val="dk1"/>
                </a:solidFill>
                <a:latin typeface="Courier New"/>
                <a:ea typeface="Courier New"/>
                <a:cs typeface="Courier New"/>
                <a:sym typeface="Courier New"/>
              </a:rPr>
              <a:t> numpy </a:t>
            </a:r>
            <a:r>
              <a:rPr lang="en" sz="1600">
                <a:solidFill>
                  <a:srgbClr val="38761D"/>
                </a:solidFill>
                <a:latin typeface="Courier New"/>
                <a:ea typeface="Courier New"/>
                <a:cs typeface="Courier New"/>
                <a:sym typeface="Courier New"/>
              </a:rPr>
              <a:t>as</a:t>
            </a:r>
            <a:r>
              <a:rPr lang="en" sz="1600">
                <a:solidFill>
                  <a:schemeClr val="dk1"/>
                </a:solidFill>
                <a:latin typeface="Courier New"/>
                <a:ea typeface="Courier New"/>
                <a:cs typeface="Courier New"/>
                <a:sym typeface="Courier New"/>
              </a:rPr>
              <a:t> np  </a:t>
            </a:r>
            <a:r>
              <a:rPr lang="en" sz="1600">
                <a:solidFill>
                  <a:srgbClr val="45818E"/>
                </a:solidFill>
                <a:latin typeface="Courier New"/>
                <a:ea typeface="Courier New"/>
                <a:cs typeface="Courier New"/>
                <a:sym typeface="Courier New"/>
              </a:rPr>
              <a:t># import numpy module</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100"/>
          <p:cNvSpPr txBox="1"/>
          <p:nvPr>
            <p:ph type="title"/>
          </p:nvPr>
        </p:nvSpPr>
        <p:spPr>
          <a:xfrm>
            <a:off x="294534" y="133945"/>
            <a:ext cx="85551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Step 2: Make a list of the column names</a:t>
            </a:r>
            <a:endParaRPr/>
          </a:p>
        </p:txBody>
      </p:sp>
      <p:sp>
        <p:nvSpPr>
          <p:cNvPr id="641" name="Google Shape;641;p100"/>
          <p:cNvSpPr txBox="1"/>
          <p:nvPr/>
        </p:nvSpPr>
        <p:spPr>
          <a:xfrm>
            <a:off x="294525" y="813775"/>
            <a:ext cx="6756900" cy="802200"/>
          </a:xfrm>
          <a:prstGeom prst="rect">
            <a:avLst/>
          </a:prstGeom>
          <a:noFill/>
          <a:ln cap="flat" cmpd="sng" w="9525">
            <a:solidFill>
              <a:srgbClr val="45818E"/>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1 </a:t>
            </a:r>
            <a:r>
              <a:rPr b="1" lang="en" sz="1600">
                <a:solidFill>
                  <a:srgbClr val="45818E"/>
                </a:solidFill>
                <a:latin typeface="Courier New"/>
                <a:ea typeface="Courier New"/>
                <a:cs typeface="Courier New"/>
                <a:sym typeface="Courier New"/>
              </a:rPr>
              <a:t># Step 1: Import modules</a:t>
            </a:r>
            <a:endParaRPr sz="1600">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2</a:t>
            </a:r>
            <a:r>
              <a:rPr i="0" lang="en" sz="1600" u="none" cap="none" strike="noStrike">
                <a:solidFill>
                  <a:srgbClr val="000000"/>
                </a:solidFill>
                <a:latin typeface="Courier New"/>
                <a:ea typeface="Courier New"/>
                <a:cs typeface="Courier New"/>
                <a:sym typeface="Courier New"/>
              </a:rPr>
              <a:t> </a:t>
            </a:r>
            <a:r>
              <a:rPr lang="en" sz="1600">
                <a:solidFill>
                  <a:srgbClr val="38761D"/>
                </a:solidFill>
                <a:latin typeface="Courier New"/>
                <a:ea typeface="Courier New"/>
                <a:cs typeface="Courier New"/>
                <a:sym typeface="Courier New"/>
              </a:rPr>
              <a:t>import</a:t>
            </a:r>
            <a:r>
              <a:rPr lang="en" sz="1600">
                <a:latin typeface="Courier New"/>
                <a:ea typeface="Courier New"/>
                <a:cs typeface="Courier New"/>
                <a:sym typeface="Courier New"/>
              </a:rPr>
              <a:t> p</a:t>
            </a:r>
            <a:r>
              <a:rPr i="0" lang="en" sz="1600" u="none" cap="none" strike="noStrike">
                <a:solidFill>
                  <a:srgbClr val="000000"/>
                </a:solidFill>
                <a:latin typeface="Courier New"/>
                <a:ea typeface="Courier New"/>
                <a:cs typeface="Courier New"/>
                <a:sym typeface="Courier New"/>
              </a:rPr>
              <a:t>andas </a:t>
            </a:r>
            <a:r>
              <a:rPr i="0" lang="en" sz="1600" u="none" cap="none" strike="noStrike">
                <a:solidFill>
                  <a:srgbClr val="38761D"/>
                </a:solidFill>
                <a:latin typeface="Courier New"/>
                <a:ea typeface="Courier New"/>
                <a:cs typeface="Courier New"/>
                <a:sym typeface="Courier New"/>
              </a:rPr>
              <a:t>as</a:t>
            </a:r>
            <a:r>
              <a:rPr i="0" lang="en" sz="1600" u="none" cap="none" strike="noStrike">
                <a:solidFill>
                  <a:srgbClr val="000000"/>
                </a:solidFill>
                <a:latin typeface="Courier New"/>
                <a:ea typeface="Courier New"/>
                <a:cs typeface="Courier New"/>
                <a:sym typeface="Courier New"/>
              </a:rPr>
              <a:t> pd </a:t>
            </a:r>
            <a:r>
              <a:rPr i="0" lang="en" sz="1600" u="none" cap="none" strike="noStrike">
                <a:solidFill>
                  <a:srgbClr val="45818E"/>
                </a:solidFill>
                <a:latin typeface="Courier New"/>
                <a:ea typeface="Courier New"/>
                <a:cs typeface="Courier New"/>
                <a:sym typeface="Courier New"/>
              </a:rPr>
              <a:t># import pandas m</a:t>
            </a:r>
            <a:r>
              <a:rPr lang="en" sz="1600">
                <a:solidFill>
                  <a:srgbClr val="45818E"/>
                </a:solidFill>
                <a:latin typeface="Courier New"/>
                <a:ea typeface="Courier New"/>
                <a:cs typeface="Courier New"/>
                <a:sym typeface="Courier New"/>
              </a:rPr>
              <a:t>odule</a:t>
            </a:r>
            <a:endParaRPr sz="1600">
              <a:solidFill>
                <a:srgbClr val="45818E"/>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3</a:t>
            </a:r>
            <a:r>
              <a:rPr i="0" lang="en" sz="1600" u="none" cap="none" strike="noStrike">
                <a:solidFill>
                  <a:srgbClr val="000000"/>
                </a:solidFill>
                <a:latin typeface="Courier New"/>
                <a:ea typeface="Courier New"/>
                <a:cs typeface="Courier New"/>
                <a:sym typeface="Courier New"/>
              </a:rPr>
              <a:t> </a:t>
            </a:r>
            <a:r>
              <a:rPr lang="en" sz="1600">
                <a:solidFill>
                  <a:srgbClr val="38761D"/>
                </a:solidFill>
                <a:latin typeface="Courier New"/>
                <a:ea typeface="Courier New"/>
                <a:cs typeface="Courier New"/>
                <a:sym typeface="Courier New"/>
              </a:rPr>
              <a:t>import</a:t>
            </a:r>
            <a:r>
              <a:rPr lang="en" sz="1600">
                <a:solidFill>
                  <a:schemeClr val="dk1"/>
                </a:solidFill>
                <a:latin typeface="Courier New"/>
                <a:ea typeface="Courier New"/>
                <a:cs typeface="Courier New"/>
                <a:sym typeface="Courier New"/>
              </a:rPr>
              <a:t> numpy </a:t>
            </a:r>
            <a:r>
              <a:rPr lang="en" sz="1600">
                <a:solidFill>
                  <a:srgbClr val="38761D"/>
                </a:solidFill>
                <a:latin typeface="Courier New"/>
                <a:ea typeface="Courier New"/>
                <a:cs typeface="Courier New"/>
                <a:sym typeface="Courier New"/>
              </a:rPr>
              <a:t>as</a:t>
            </a:r>
            <a:r>
              <a:rPr lang="en" sz="1600">
                <a:solidFill>
                  <a:schemeClr val="dk1"/>
                </a:solidFill>
                <a:latin typeface="Courier New"/>
                <a:ea typeface="Courier New"/>
                <a:cs typeface="Courier New"/>
                <a:sym typeface="Courier New"/>
              </a:rPr>
              <a:t> np  </a:t>
            </a:r>
            <a:r>
              <a:rPr lang="en" sz="1600">
                <a:solidFill>
                  <a:srgbClr val="45818E"/>
                </a:solidFill>
                <a:latin typeface="Courier New"/>
                <a:ea typeface="Courier New"/>
                <a:cs typeface="Courier New"/>
                <a:sym typeface="Courier New"/>
              </a:rPr>
              <a:t># import numpy module</a:t>
            </a:r>
            <a:endParaRPr sz="1600"/>
          </a:p>
        </p:txBody>
      </p:sp>
      <p:sp>
        <p:nvSpPr>
          <p:cNvPr id="642" name="Google Shape;642;p100"/>
          <p:cNvSpPr txBox="1"/>
          <p:nvPr/>
        </p:nvSpPr>
        <p:spPr>
          <a:xfrm>
            <a:off x="294525" y="1733475"/>
            <a:ext cx="6756900" cy="1789800"/>
          </a:xfrm>
          <a:prstGeom prst="rect">
            <a:avLst/>
          </a:prstGeom>
          <a:noFill/>
          <a:ln cap="flat" cmpd="sng" w="28575">
            <a:solidFill>
              <a:srgbClr val="00FF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1 </a:t>
            </a:r>
            <a:r>
              <a:rPr b="1" lang="en" sz="1600">
                <a:solidFill>
                  <a:srgbClr val="45818E"/>
                </a:solidFill>
                <a:latin typeface="Courier New"/>
                <a:ea typeface="Courier New"/>
                <a:cs typeface="Courier New"/>
                <a:sym typeface="Courier New"/>
              </a:rPr>
              <a:t># Step 2: List of Column Names</a:t>
            </a:r>
            <a:endParaRPr sz="1600">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2</a:t>
            </a:r>
            <a:r>
              <a:rPr i="0" lang="en" sz="1600" u="none" cap="none" strike="noStrike">
                <a:solidFill>
                  <a:srgbClr val="000000"/>
                </a:solidFill>
                <a:latin typeface="Courier New"/>
                <a:ea typeface="Courier New"/>
                <a:cs typeface="Courier New"/>
                <a:sym typeface="Courier New"/>
              </a:rPr>
              <a:t> </a:t>
            </a:r>
            <a:r>
              <a:rPr lang="en" sz="1600">
                <a:latin typeface="Courier New"/>
                <a:ea typeface="Courier New"/>
                <a:cs typeface="Courier New"/>
                <a:sym typeface="Courier New"/>
              </a:rPr>
              <a:t>bed_columns = [</a:t>
            </a:r>
            <a:r>
              <a:rPr lang="en" sz="1600">
                <a:solidFill>
                  <a:srgbClr val="B41600"/>
                </a:solidFill>
                <a:latin typeface="Courier New"/>
                <a:ea typeface="Courier New"/>
                <a:cs typeface="Courier New"/>
                <a:sym typeface="Courier New"/>
              </a:rPr>
              <a:t>"chr"</a:t>
            </a:r>
            <a:r>
              <a:rPr lang="en" sz="1600">
                <a:latin typeface="Courier New"/>
                <a:ea typeface="Courier New"/>
                <a:cs typeface="Courier New"/>
                <a:sym typeface="Courier New"/>
              </a:rPr>
              <a:t>,</a:t>
            </a:r>
            <a:r>
              <a:rPr i="0" lang="en" sz="1600" u="none" cap="none" strike="noStrike">
                <a:solidFill>
                  <a:srgbClr val="000000"/>
                </a:solidFill>
                <a:latin typeface="Courier New"/>
                <a:ea typeface="Courier New"/>
                <a:cs typeface="Courier New"/>
                <a:sym typeface="Courier New"/>
              </a:rPr>
              <a:t>    </a:t>
            </a:r>
            <a:r>
              <a:rPr i="0" lang="en" sz="1600" u="none" cap="none" strike="noStrike">
                <a:solidFill>
                  <a:srgbClr val="45818E"/>
                </a:solidFill>
                <a:latin typeface="Courier New"/>
                <a:ea typeface="Courier New"/>
                <a:cs typeface="Courier New"/>
                <a:sym typeface="Courier New"/>
              </a:rPr>
              <a:t># </a:t>
            </a:r>
            <a:r>
              <a:rPr lang="en" sz="1600">
                <a:solidFill>
                  <a:srgbClr val="45818E"/>
                </a:solidFill>
                <a:latin typeface="Courier New"/>
                <a:ea typeface="Courier New"/>
                <a:cs typeface="Courier New"/>
                <a:sym typeface="Courier New"/>
              </a:rPr>
              <a:t>chromosome location</a:t>
            </a:r>
            <a:endParaRPr sz="1600">
              <a:solidFill>
                <a:srgbClr val="45818E"/>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3</a:t>
            </a:r>
            <a:r>
              <a:rPr i="0" lang="en" sz="1600" u="none" cap="none" strike="noStrike">
                <a:solidFill>
                  <a:srgbClr val="000000"/>
                </a:solidFill>
                <a:latin typeface="Courier New"/>
                <a:ea typeface="Courier New"/>
                <a:cs typeface="Courier New"/>
                <a:sym typeface="Courier New"/>
              </a:rPr>
              <a:t> </a:t>
            </a:r>
            <a:r>
              <a:rPr lang="en" sz="1600">
                <a:solidFill>
                  <a:srgbClr val="38761D"/>
                </a:solidFill>
                <a:latin typeface="Courier New"/>
                <a:ea typeface="Courier New"/>
                <a:cs typeface="Courier New"/>
                <a:sym typeface="Courier New"/>
              </a:rPr>
              <a:t>				  </a:t>
            </a:r>
            <a:r>
              <a:rPr lang="en" sz="1600">
                <a:solidFill>
                  <a:srgbClr val="B41600"/>
                </a:solidFill>
                <a:latin typeface="Courier New"/>
                <a:ea typeface="Courier New"/>
                <a:cs typeface="Courier New"/>
                <a:sym typeface="Courier New"/>
              </a:rPr>
              <a:t>"start"</a:t>
            </a:r>
            <a:r>
              <a:rPr lang="en" sz="1600">
                <a:latin typeface="Courier New"/>
                <a:ea typeface="Courier New"/>
                <a:cs typeface="Courier New"/>
                <a:sym typeface="Courier New"/>
              </a:rPr>
              <a:t>,</a:t>
            </a:r>
            <a:r>
              <a:rPr lang="en" sz="1600">
                <a:solidFill>
                  <a:schemeClr val="dk1"/>
                </a:solidFill>
                <a:latin typeface="Courier New"/>
                <a:ea typeface="Courier New"/>
                <a:cs typeface="Courier New"/>
                <a:sym typeface="Courier New"/>
              </a:rPr>
              <a:t>  </a:t>
            </a:r>
            <a:r>
              <a:rPr lang="en" sz="1600">
                <a:solidFill>
                  <a:srgbClr val="45818E"/>
                </a:solidFill>
                <a:latin typeface="Courier New"/>
                <a:ea typeface="Courier New"/>
                <a:cs typeface="Courier New"/>
                <a:sym typeface="Courier New"/>
              </a:rPr>
              <a:t># start location</a:t>
            </a:r>
            <a:endParaRPr sz="1600"/>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4</a:t>
            </a:r>
            <a:r>
              <a:rPr i="0" lang="en" sz="1600" u="none" cap="none" strike="noStrike">
                <a:solidFill>
                  <a:srgbClr val="929292"/>
                </a:solidFill>
                <a:latin typeface="Courier New"/>
                <a:ea typeface="Courier New"/>
                <a:cs typeface="Courier New"/>
                <a:sym typeface="Courier New"/>
              </a:rPr>
              <a:t>				</a:t>
            </a:r>
            <a:r>
              <a:rPr lang="en" sz="1600">
                <a:solidFill>
                  <a:srgbClr val="929292"/>
                </a:solidFill>
                <a:latin typeface="Courier New"/>
                <a:ea typeface="Courier New"/>
                <a:cs typeface="Courier New"/>
                <a:sym typeface="Courier New"/>
              </a:rPr>
              <a:t>  </a:t>
            </a:r>
            <a:r>
              <a:rPr lang="en" sz="1600">
                <a:solidFill>
                  <a:srgbClr val="B41600"/>
                </a:solidFill>
                <a:latin typeface="Courier New"/>
                <a:ea typeface="Courier New"/>
                <a:cs typeface="Courier New"/>
                <a:sym typeface="Courier New"/>
              </a:rPr>
              <a:t>"stop"</a:t>
            </a:r>
            <a:r>
              <a:rPr lang="en" sz="1600">
                <a:latin typeface="Courier New"/>
                <a:ea typeface="Courier New"/>
                <a:cs typeface="Courier New"/>
                <a:sym typeface="Courier New"/>
              </a:rPr>
              <a:t>,</a:t>
            </a:r>
            <a:r>
              <a:rPr lang="en" sz="1600">
                <a:solidFill>
                  <a:srgbClr val="929292"/>
                </a:solidFill>
                <a:latin typeface="Courier New"/>
                <a:ea typeface="Courier New"/>
                <a:cs typeface="Courier New"/>
                <a:sym typeface="Courier New"/>
              </a:rPr>
              <a:t>   </a:t>
            </a:r>
            <a:r>
              <a:rPr lang="en" sz="1600">
                <a:solidFill>
                  <a:srgbClr val="45818E"/>
                </a:solidFill>
                <a:latin typeface="Courier New"/>
                <a:ea typeface="Courier New"/>
                <a:cs typeface="Courier New"/>
                <a:sym typeface="Courier New"/>
              </a:rPr>
              <a:t># stop location</a:t>
            </a:r>
            <a:endParaRPr sz="1600"/>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5</a:t>
            </a:r>
            <a:r>
              <a:rPr i="0" lang="en" sz="1600" u="none" cap="none" strike="noStrike">
                <a:solidFill>
                  <a:srgbClr val="000000"/>
                </a:solidFill>
                <a:latin typeface="Courier New"/>
                <a:ea typeface="Courier New"/>
                <a:cs typeface="Courier New"/>
                <a:sym typeface="Courier New"/>
              </a:rPr>
              <a:t>     </a:t>
            </a:r>
            <a:r>
              <a:rPr lang="en" sz="1600">
                <a:latin typeface="Courier New"/>
                <a:ea typeface="Courier New"/>
                <a:cs typeface="Courier New"/>
                <a:sym typeface="Courier New"/>
              </a:rPr>
              <a:t>			  </a:t>
            </a:r>
            <a:r>
              <a:rPr lang="en" sz="1600">
                <a:solidFill>
                  <a:srgbClr val="B41600"/>
                </a:solidFill>
                <a:latin typeface="Courier New"/>
                <a:ea typeface="Courier New"/>
                <a:cs typeface="Courier New"/>
                <a:sym typeface="Courier New"/>
              </a:rPr>
              <a:t>"name"</a:t>
            </a:r>
            <a:r>
              <a:rPr lang="en" sz="1600">
                <a:latin typeface="Courier New"/>
                <a:ea typeface="Courier New"/>
                <a:cs typeface="Courier New"/>
                <a:sym typeface="Courier New"/>
              </a:rPr>
              <a:t>,</a:t>
            </a:r>
            <a:r>
              <a:rPr lang="en" sz="1600">
                <a:solidFill>
                  <a:srgbClr val="B41600"/>
                </a:solidFill>
                <a:latin typeface="Courier New"/>
                <a:ea typeface="Courier New"/>
                <a:cs typeface="Courier New"/>
                <a:sym typeface="Courier New"/>
              </a:rPr>
              <a:t>   </a:t>
            </a:r>
            <a:r>
              <a:rPr lang="en" sz="1600">
                <a:solidFill>
                  <a:srgbClr val="45818E"/>
                </a:solidFill>
                <a:latin typeface="Courier New"/>
                <a:ea typeface="Courier New"/>
                <a:cs typeface="Courier New"/>
                <a:sym typeface="Courier New"/>
              </a:rPr>
              <a:t># name of the feature</a:t>
            </a:r>
            <a:endParaRPr sz="1600">
              <a:solidFill>
                <a:srgbClr val="45818E"/>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6				  </a:t>
            </a:r>
            <a:r>
              <a:rPr lang="en" sz="1600">
                <a:solidFill>
                  <a:srgbClr val="B41600"/>
                </a:solidFill>
                <a:latin typeface="Courier New"/>
                <a:ea typeface="Courier New"/>
                <a:cs typeface="Courier New"/>
                <a:sym typeface="Courier New"/>
              </a:rPr>
              <a:t>"score"</a:t>
            </a:r>
            <a:r>
              <a:rPr lang="en" sz="1600">
                <a:latin typeface="Courier New"/>
                <a:ea typeface="Courier New"/>
                <a:cs typeface="Courier New"/>
                <a:sym typeface="Courier New"/>
              </a:rPr>
              <a:t>,</a:t>
            </a:r>
            <a:r>
              <a:rPr lang="en" sz="1600">
                <a:solidFill>
                  <a:srgbClr val="B41600"/>
                </a:solidFill>
                <a:latin typeface="Courier New"/>
                <a:ea typeface="Courier New"/>
                <a:cs typeface="Courier New"/>
                <a:sym typeface="Courier New"/>
              </a:rPr>
              <a:t>  </a:t>
            </a:r>
            <a:r>
              <a:rPr lang="en" sz="1600">
                <a:solidFill>
                  <a:srgbClr val="45818E"/>
                </a:solidFill>
                <a:latin typeface="Courier New"/>
                <a:ea typeface="Courier New"/>
                <a:cs typeface="Courier New"/>
                <a:sym typeface="Courier New"/>
              </a:rPr>
              <a:t># score of feature</a:t>
            </a:r>
            <a:endParaRPr sz="1600">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7</a:t>
            </a:r>
            <a:r>
              <a:rPr i="0" lang="en" sz="1600" u="none" cap="none" strike="noStrike">
                <a:solidFill>
                  <a:srgbClr val="000000"/>
                </a:solidFill>
                <a:latin typeface="Courier New"/>
                <a:ea typeface="Courier New"/>
                <a:cs typeface="Courier New"/>
                <a:sym typeface="Courier New"/>
              </a:rPr>
              <a:t>     </a:t>
            </a:r>
            <a:r>
              <a:rPr lang="en" sz="1600">
                <a:latin typeface="Courier New"/>
                <a:ea typeface="Courier New"/>
                <a:cs typeface="Courier New"/>
                <a:sym typeface="Courier New"/>
              </a:rPr>
              <a:t>			  </a:t>
            </a:r>
            <a:r>
              <a:rPr lang="en" sz="1600">
                <a:solidFill>
                  <a:srgbClr val="B41600"/>
                </a:solidFill>
                <a:latin typeface="Courier New"/>
                <a:ea typeface="Courier New"/>
                <a:cs typeface="Courier New"/>
                <a:sym typeface="Courier New"/>
              </a:rPr>
              <a:t>"strand"</a:t>
            </a:r>
            <a:r>
              <a:rPr lang="en" sz="1600">
                <a:solidFill>
                  <a:schemeClr val="dk1"/>
                </a:solidFill>
                <a:latin typeface="Courier New"/>
                <a:ea typeface="Courier New"/>
                <a:cs typeface="Courier New"/>
                <a:sym typeface="Courier New"/>
              </a:rPr>
              <a:t>]</a:t>
            </a:r>
            <a:r>
              <a:rPr lang="en" sz="1600">
                <a:latin typeface="Courier New"/>
                <a:ea typeface="Courier New"/>
                <a:cs typeface="Courier New"/>
                <a:sym typeface="Courier New"/>
              </a:rPr>
              <a:t> </a:t>
            </a:r>
            <a:r>
              <a:rPr lang="en" sz="1600">
                <a:solidFill>
                  <a:srgbClr val="45818E"/>
                </a:solidFill>
                <a:latin typeface="Courier New"/>
                <a:ea typeface="Courier New"/>
                <a:cs typeface="Courier New"/>
                <a:sym typeface="Courier New"/>
              </a:rPr>
              <a:t># feature strand</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01"/>
          <p:cNvSpPr txBox="1"/>
          <p:nvPr>
            <p:ph type="title"/>
          </p:nvPr>
        </p:nvSpPr>
        <p:spPr>
          <a:xfrm>
            <a:off x="294525" y="133949"/>
            <a:ext cx="8555100" cy="8610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000"/>
              <a:t>Step 3: Create a dictionary containing the data-type of each columns</a:t>
            </a:r>
            <a:endParaRPr sz="3000"/>
          </a:p>
        </p:txBody>
      </p:sp>
      <p:sp>
        <p:nvSpPr>
          <p:cNvPr id="648" name="Google Shape;648;p101"/>
          <p:cNvSpPr txBox="1"/>
          <p:nvPr/>
        </p:nvSpPr>
        <p:spPr>
          <a:xfrm>
            <a:off x="601825" y="1044639"/>
            <a:ext cx="7654500" cy="2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i="0" lang="en" sz="1500" u="none" cap="none" strike="noStrike">
                <a:solidFill>
                  <a:srgbClr val="000000"/>
                </a:solidFill>
                <a:latin typeface="Helvetica Neue"/>
                <a:ea typeface="Helvetica Neue"/>
                <a:cs typeface="Helvetica Neue"/>
                <a:sym typeface="Helvetica Neue"/>
              </a:rPr>
              <a:t>(Otherwise python automatically classifies them and its NOT always right!)</a:t>
            </a:r>
            <a:endParaRPr sz="900"/>
          </a:p>
        </p:txBody>
      </p:sp>
      <p:sp>
        <p:nvSpPr>
          <p:cNvPr id="649" name="Google Shape;649;p101"/>
          <p:cNvSpPr txBox="1"/>
          <p:nvPr/>
        </p:nvSpPr>
        <p:spPr>
          <a:xfrm>
            <a:off x="195150" y="1337650"/>
            <a:ext cx="6132900" cy="802200"/>
          </a:xfrm>
          <a:prstGeom prst="rect">
            <a:avLst/>
          </a:prstGeom>
          <a:noFill/>
          <a:ln cap="flat" cmpd="sng" w="9525">
            <a:solidFill>
              <a:srgbClr val="45818E"/>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lang="en">
                <a:solidFill>
                  <a:srgbClr val="929292"/>
                </a:solidFill>
                <a:latin typeface="Courier New"/>
                <a:ea typeface="Courier New"/>
                <a:cs typeface="Courier New"/>
                <a:sym typeface="Courier New"/>
              </a:rPr>
              <a:t>1 </a:t>
            </a:r>
            <a:r>
              <a:rPr b="1" lang="en">
                <a:solidFill>
                  <a:srgbClr val="45818E"/>
                </a:solidFill>
                <a:latin typeface="Courier New"/>
                <a:ea typeface="Courier New"/>
                <a:cs typeface="Courier New"/>
                <a:sym typeface="Courier New"/>
              </a:rPr>
              <a:t># Step 1: Import modules</a:t>
            </a:r>
            <a:endParaRPr>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a:solidFill>
                  <a:srgbClr val="929292"/>
                </a:solidFill>
                <a:latin typeface="Courier New"/>
                <a:ea typeface="Courier New"/>
                <a:cs typeface="Courier New"/>
                <a:sym typeface="Courier New"/>
              </a:rPr>
              <a:t>2</a:t>
            </a:r>
            <a:r>
              <a:rPr i="0" lang="en" u="none" cap="none" strike="noStrike">
                <a:solidFill>
                  <a:srgbClr val="000000"/>
                </a:solidFill>
                <a:latin typeface="Courier New"/>
                <a:ea typeface="Courier New"/>
                <a:cs typeface="Courier New"/>
                <a:sym typeface="Courier New"/>
              </a:rPr>
              <a:t> </a:t>
            </a:r>
            <a:r>
              <a:rPr lang="en">
                <a:solidFill>
                  <a:srgbClr val="38761D"/>
                </a:solidFill>
                <a:latin typeface="Courier New"/>
                <a:ea typeface="Courier New"/>
                <a:cs typeface="Courier New"/>
                <a:sym typeface="Courier New"/>
              </a:rPr>
              <a:t>import</a:t>
            </a:r>
            <a:r>
              <a:rPr lang="en">
                <a:latin typeface="Courier New"/>
                <a:ea typeface="Courier New"/>
                <a:cs typeface="Courier New"/>
                <a:sym typeface="Courier New"/>
              </a:rPr>
              <a:t> p</a:t>
            </a:r>
            <a:r>
              <a:rPr i="0" lang="en" u="none" cap="none" strike="noStrike">
                <a:solidFill>
                  <a:srgbClr val="000000"/>
                </a:solidFill>
                <a:latin typeface="Courier New"/>
                <a:ea typeface="Courier New"/>
                <a:cs typeface="Courier New"/>
                <a:sym typeface="Courier New"/>
              </a:rPr>
              <a:t>andas </a:t>
            </a:r>
            <a:r>
              <a:rPr i="0" lang="en" u="none" cap="none" strike="noStrike">
                <a:solidFill>
                  <a:srgbClr val="38761D"/>
                </a:solidFill>
                <a:latin typeface="Courier New"/>
                <a:ea typeface="Courier New"/>
                <a:cs typeface="Courier New"/>
                <a:sym typeface="Courier New"/>
              </a:rPr>
              <a:t>as</a:t>
            </a:r>
            <a:r>
              <a:rPr i="0" lang="en" u="none" cap="none" strike="noStrike">
                <a:solidFill>
                  <a:srgbClr val="000000"/>
                </a:solidFill>
                <a:latin typeface="Courier New"/>
                <a:ea typeface="Courier New"/>
                <a:cs typeface="Courier New"/>
                <a:sym typeface="Courier New"/>
              </a:rPr>
              <a:t> pd </a:t>
            </a:r>
            <a:r>
              <a:rPr i="0" lang="en" u="none" cap="none" strike="noStrike">
                <a:solidFill>
                  <a:srgbClr val="45818E"/>
                </a:solidFill>
                <a:latin typeface="Courier New"/>
                <a:ea typeface="Courier New"/>
                <a:cs typeface="Courier New"/>
                <a:sym typeface="Courier New"/>
              </a:rPr>
              <a:t># import pandas m</a:t>
            </a:r>
            <a:r>
              <a:rPr lang="en">
                <a:solidFill>
                  <a:srgbClr val="45818E"/>
                </a:solidFill>
                <a:latin typeface="Courier New"/>
                <a:ea typeface="Courier New"/>
                <a:cs typeface="Courier New"/>
                <a:sym typeface="Courier New"/>
              </a:rPr>
              <a:t>odule</a:t>
            </a:r>
            <a:endParaRPr>
              <a:solidFill>
                <a:srgbClr val="45818E"/>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a:solidFill>
                  <a:srgbClr val="929292"/>
                </a:solidFill>
                <a:latin typeface="Courier New"/>
                <a:ea typeface="Courier New"/>
                <a:cs typeface="Courier New"/>
                <a:sym typeface="Courier New"/>
              </a:rPr>
              <a:t>3</a:t>
            </a:r>
            <a:r>
              <a:rPr i="0" lang="en" u="none" cap="none" strike="noStrike">
                <a:solidFill>
                  <a:srgbClr val="000000"/>
                </a:solidFill>
                <a:latin typeface="Courier New"/>
                <a:ea typeface="Courier New"/>
                <a:cs typeface="Courier New"/>
                <a:sym typeface="Courier New"/>
              </a:rPr>
              <a:t> </a:t>
            </a:r>
            <a:r>
              <a:rPr lang="en">
                <a:solidFill>
                  <a:srgbClr val="38761D"/>
                </a:solidFill>
                <a:latin typeface="Courier New"/>
                <a:ea typeface="Courier New"/>
                <a:cs typeface="Courier New"/>
                <a:sym typeface="Courier New"/>
              </a:rPr>
              <a:t>import</a:t>
            </a:r>
            <a:r>
              <a:rPr lang="en">
                <a:solidFill>
                  <a:schemeClr val="dk1"/>
                </a:solidFill>
                <a:latin typeface="Courier New"/>
                <a:ea typeface="Courier New"/>
                <a:cs typeface="Courier New"/>
                <a:sym typeface="Courier New"/>
              </a:rPr>
              <a:t> numpy </a:t>
            </a:r>
            <a:r>
              <a:rPr lang="en">
                <a:solidFill>
                  <a:srgbClr val="38761D"/>
                </a:solidFill>
                <a:latin typeface="Courier New"/>
                <a:ea typeface="Courier New"/>
                <a:cs typeface="Courier New"/>
                <a:sym typeface="Courier New"/>
              </a:rPr>
              <a:t>as</a:t>
            </a:r>
            <a:r>
              <a:rPr lang="en">
                <a:solidFill>
                  <a:schemeClr val="dk1"/>
                </a:solidFill>
                <a:latin typeface="Courier New"/>
                <a:ea typeface="Courier New"/>
                <a:cs typeface="Courier New"/>
                <a:sym typeface="Courier New"/>
              </a:rPr>
              <a:t> np  </a:t>
            </a:r>
            <a:r>
              <a:rPr lang="en">
                <a:solidFill>
                  <a:srgbClr val="45818E"/>
                </a:solidFill>
                <a:latin typeface="Courier New"/>
                <a:ea typeface="Courier New"/>
                <a:cs typeface="Courier New"/>
                <a:sym typeface="Courier New"/>
              </a:rPr>
              <a:t># import numpy module</a:t>
            </a:r>
            <a:endParaRPr/>
          </a:p>
        </p:txBody>
      </p:sp>
      <p:sp>
        <p:nvSpPr>
          <p:cNvPr id="650" name="Google Shape;650;p101"/>
          <p:cNvSpPr txBox="1"/>
          <p:nvPr/>
        </p:nvSpPr>
        <p:spPr>
          <a:xfrm>
            <a:off x="195150" y="2189550"/>
            <a:ext cx="6132900" cy="1506000"/>
          </a:xfrm>
          <a:prstGeom prst="rect">
            <a:avLst/>
          </a:prstGeom>
          <a:noFill/>
          <a:ln cap="flat" cmpd="sng" w="9525">
            <a:solidFill>
              <a:srgbClr val="45818E"/>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lang="en">
                <a:solidFill>
                  <a:srgbClr val="929292"/>
                </a:solidFill>
                <a:latin typeface="Courier New"/>
                <a:ea typeface="Courier New"/>
                <a:cs typeface="Courier New"/>
                <a:sym typeface="Courier New"/>
              </a:rPr>
              <a:t>1 </a:t>
            </a:r>
            <a:r>
              <a:rPr b="1" lang="en">
                <a:solidFill>
                  <a:srgbClr val="45818E"/>
                </a:solidFill>
                <a:latin typeface="Courier New"/>
                <a:ea typeface="Courier New"/>
                <a:cs typeface="Courier New"/>
                <a:sym typeface="Courier New"/>
              </a:rPr>
              <a:t># Step 2: List of Column Names</a:t>
            </a:r>
            <a:endParaRPr>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a:solidFill>
                  <a:srgbClr val="929292"/>
                </a:solidFill>
                <a:latin typeface="Courier New"/>
                <a:ea typeface="Courier New"/>
                <a:cs typeface="Courier New"/>
                <a:sym typeface="Courier New"/>
              </a:rPr>
              <a:t>2</a:t>
            </a:r>
            <a:r>
              <a:rPr b="1" i="0" lang="en" u="none" cap="none" strike="noStrike">
                <a:solidFill>
                  <a:srgbClr val="000000"/>
                </a:solidFill>
                <a:latin typeface="Courier New"/>
                <a:ea typeface="Courier New"/>
                <a:cs typeface="Courier New"/>
                <a:sym typeface="Courier New"/>
              </a:rPr>
              <a:t> </a:t>
            </a:r>
            <a:r>
              <a:rPr lang="en">
                <a:latin typeface="Courier New"/>
                <a:ea typeface="Courier New"/>
                <a:cs typeface="Courier New"/>
                <a:sym typeface="Courier New"/>
              </a:rPr>
              <a:t>bed_columns = [</a:t>
            </a:r>
            <a:r>
              <a:rPr lang="en">
                <a:solidFill>
                  <a:srgbClr val="B41600"/>
                </a:solidFill>
                <a:latin typeface="Courier New"/>
                <a:ea typeface="Courier New"/>
                <a:cs typeface="Courier New"/>
                <a:sym typeface="Courier New"/>
              </a:rPr>
              <a:t>"chr"</a:t>
            </a:r>
            <a:r>
              <a:rPr lang="en">
                <a:latin typeface="Courier New"/>
                <a:ea typeface="Courier New"/>
                <a:cs typeface="Courier New"/>
                <a:sym typeface="Courier New"/>
              </a:rPr>
              <a:t>,</a:t>
            </a:r>
            <a:r>
              <a:rPr i="0" lang="en" u="none" cap="none" strike="noStrike">
                <a:solidFill>
                  <a:srgbClr val="000000"/>
                </a:solidFill>
                <a:latin typeface="Courier New"/>
                <a:ea typeface="Courier New"/>
                <a:cs typeface="Courier New"/>
                <a:sym typeface="Courier New"/>
              </a:rPr>
              <a:t>    </a:t>
            </a:r>
            <a:r>
              <a:rPr i="0" lang="en" u="none" cap="none" strike="noStrike">
                <a:solidFill>
                  <a:srgbClr val="45818E"/>
                </a:solidFill>
                <a:latin typeface="Courier New"/>
                <a:ea typeface="Courier New"/>
                <a:cs typeface="Courier New"/>
                <a:sym typeface="Courier New"/>
              </a:rPr>
              <a:t># </a:t>
            </a:r>
            <a:r>
              <a:rPr lang="en">
                <a:solidFill>
                  <a:srgbClr val="45818E"/>
                </a:solidFill>
                <a:latin typeface="Courier New"/>
                <a:ea typeface="Courier New"/>
                <a:cs typeface="Courier New"/>
                <a:sym typeface="Courier New"/>
              </a:rPr>
              <a:t>chromosome location</a:t>
            </a:r>
            <a:endParaRPr>
              <a:solidFill>
                <a:srgbClr val="45818E"/>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a:solidFill>
                  <a:srgbClr val="929292"/>
                </a:solidFill>
                <a:latin typeface="Courier New"/>
                <a:ea typeface="Courier New"/>
                <a:cs typeface="Courier New"/>
                <a:sym typeface="Courier New"/>
              </a:rPr>
              <a:t>3</a:t>
            </a:r>
            <a:r>
              <a:rPr i="0" lang="en" u="none" cap="none" strike="noStrike">
                <a:solidFill>
                  <a:srgbClr val="000000"/>
                </a:solidFill>
                <a:latin typeface="Courier New"/>
                <a:ea typeface="Courier New"/>
                <a:cs typeface="Courier New"/>
                <a:sym typeface="Courier New"/>
              </a:rPr>
              <a:t> </a:t>
            </a:r>
            <a:r>
              <a:rPr lang="en">
                <a:solidFill>
                  <a:srgbClr val="38761D"/>
                </a:solidFill>
                <a:latin typeface="Courier New"/>
                <a:ea typeface="Courier New"/>
                <a:cs typeface="Courier New"/>
                <a:sym typeface="Courier New"/>
              </a:rPr>
              <a:t>				  </a:t>
            </a:r>
            <a:r>
              <a:rPr lang="en">
                <a:solidFill>
                  <a:srgbClr val="B41600"/>
                </a:solidFill>
                <a:latin typeface="Courier New"/>
                <a:ea typeface="Courier New"/>
                <a:cs typeface="Courier New"/>
                <a:sym typeface="Courier New"/>
              </a:rPr>
              <a:t>"start"</a:t>
            </a:r>
            <a:r>
              <a:rPr lang="en">
                <a:latin typeface="Courier New"/>
                <a:ea typeface="Courier New"/>
                <a:cs typeface="Courier New"/>
                <a:sym typeface="Courier New"/>
              </a:rPr>
              <a:t>, </a:t>
            </a:r>
            <a:r>
              <a:rPr lang="en">
                <a:solidFill>
                  <a:schemeClr val="dk1"/>
                </a:solidFill>
                <a:latin typeface="Courier New"/>
                <a:ea typeface="Courier New"/>
                <a:cs typeface="Courier New"/>
                <a:sym typeface="Courier New"/>
              </a:rPr>
              <a:t> </a:t>
            </a:r>
            <a:r>
              <a:rPr lang="en">
                <a:solidFill>
                  <a:srgbClr val="45818E"/>
                </a:solidFill>
                <a:latin typeface="Courier New"/>
                <a:ea typeface="Courier New"/>
                <a:cs typeface="Courier New"/>
                <a:sym typeface="Courier New"/>
              </a:rPr>
              <a:t># start location</a:t>
            </a:r>
            <a:endParaRPr/>
          </a:p>
          <a:p>
            <a:pPr indent="0" lvl="0" marL="0" marR="0" rtl="0" algn="l">
              <a:lnSpc>
                <a:spcPct val="100000"/>
              </a:lnSpc>
              <a:spcBef>
                <a:spcPts val="0"/>
              </a:spcBef>
              <a:spcAft>
                <a:spcPts val="0"/>
              </a:spcAft>
              <a:buClr>
                <a:srgbClr val="929292"/>
              </a:buClr>
              <a:buSzPts val="2100"/>
              <a:buFont typeface="Courier New"/>
              <a:buNone/>
            </a:pPr>
            <a:r>
              <a:rPr lang="en">
                <a:solidFill>
                  <a:srgbClr val="929292"/>
                </a:solidFill>
                <a:latin typeface="Courier New"/>
                <a:ea typeface="Courier New"/>
                <a:cs typeface="Courier New"/>
                <a:sym typeface="Courier New"/>
              </a:rPr>
              <a:t>4</a:t>
            </a:r>
            <a:r>
              <a:rPr i="0" lang="en" u="none" cap="none" strike="noStrike">
                <a:solidFill>
                  <a:srgbClr val="929292"/>
                </a:solidFill>
                <a:latin typeface="Courier New"/>
                <a:ea typeface="Courier New"/>
                <a:cs typeface="Courier New"/>
                <a:sym typeface="Courier New"/>
              </a:rPr>
              <a:t>				</a:t>
            </a:r>
            <a:r>
              <a:rPr lang="en">
                <a:solidFill>
                  <a:srgbClr val="929292"/>
                </a:solidFill>
                <a:latin typeface="Courier New"/>
                <a:ea typeface="Courier New"/>
                <a:cs typeface="Courier New"/>
                <a:sym typeface="Courier New"/>
              </a:rPr>
              <a:t>  </a:t>
            </a:r>
            <a:r>
              <a:rPr lang="en">
                <a:solidFill>
                  <a:srgbClr val="B41600"/>
                </a:solidFill>
                <a:latin typeface="Courier New"/>
                <a:ea typeface="Courier New"/>
                <a:cs typeface="Courier New"/>
                <a:sym typeface="Courier New"/>
              </a:rPr>
              <a:t>"stop"</a:t>
            </a:r>
            <a:r>
              <a:rPr lang="en">
                <a:latin typeface="Courier New"/>
                <a:ea typeface="Courier New"/>
                <a:cs typeface="Courier New"/>
                <a:sym typeface="Courier New"/>
              </a:rPr>
              <a:t>,</a:t>
            </a:r>
            <a:r>
              <a:rPr lang="en">
                <a:solidFill>
                  <a:srgbClr val="929292"/>
                </a:solidFill>
                <a:latin typeface="Courier New"/>
                <a:ea typeface="Courier New"/>
                <a:cs typeface="Courier New"/>
                <a:sym typeface="Courier New"/>
              </a:rPr>
              <a:t>   </a:t>
            </a:r>
            <a:r>
              <a:rPr lang="en">
                <a:solidFill>
                  <a:srgbClr val="45818E"/>
                </a:solidFill>
                <a:latin typeface="Courier New"/>
                <a:ea typeface="Courier New"/>
                <a:cs typeface="Courier New"/>
                <a:sym typeface="Courier New"/>
              </a:rPr>
              <a:t># stop location</a:t>
            </a:r>
            <a:endParaRPr/>
          </a:p>
          <a:p>
            <a:pPr indent="0" lvl="0" marL="0" marR="0" rtl="0" algn="l">
              <a:lnSpc>
                <a:spcPct val="100000"/>
              </a:lnSpc>
              <a:spcBef>
                <a:spcPts val="0"/>
              </a:spcBef>
              <a:spcAft>
                <a:spcPts val="0"/>
              </a:spcAft>
              <a:buClr>
                <a:srgbClr val="929292"/>
              </a:buClr>
              <a:buSzPts val="2100"/>
              <a:buFont typeface="Courier New"/>
              <a:buNone/>
            </a:pPr>
            <a:r>
              <a:rPr lang="en">
                <a:solidFill>
                  <a:srgbClr val="929292"/>
                </a:solidFill>
                <a:latin typeface="Courier New"/>
                <a:ea typeface="Courier New"/>
                <a:cs typeface="Courier New"/>
                <a:sym typeface="Courier New"/>
              </a:rPr>
              <a:t>5</a:t>
            </a:r>
            <a:r>
              <a:rPr i="0" lang="en" u="none" cap="none" strike="noStrike">
                <a:solidFill>
                  <a:srgbClr val="000000"/>
                </a:solidFill>
                <a:latin typeface="Courier New"/>
                <a:ea typeface="Courier New"/>
                <a:cs typeface="Courier New"/>
                <a:sym typeface="Courier New"/>
              </a:rPr>
              <a:t>     </a:t>
            </a:r>
            <a:r>
              <a:rPr lang="en">
                <a:latin typeface="Courier New"/>
                <a:ea typeface="Courier New"/>
                <a:cs typeface="Courier New"/>
                <a:sym typeface="Courier New"/>
              </a:rPr>
              <a:t>			  </a:t>
            </a:r>
            <a:r>
              <a:rPr lang="en">
                <a:solidFill>
                  <a:srgbClr val="B41600"/>
                </a:solidFill>
                <a:latin typeface="Courier New"/>
                <a:ea typeface="Courier New"/>
                <a:cs typeface="Courier New"/>
                <a:sym typeface="Courier New"/>
              </a:rPr>
              <a:t>"name"</a:t>
            </a:r>
            <a:r>
              <a:rPr lang="en">
                <a:latin typeface="Courier New"/>
                <a:ea typeface="Courier New"/>
                <a:cs typeface="Courier New"/>
                <a:sym typeface="Courier New"/>
              </a:rPr>
              <a:t>,</a:t>
            </a:r>
            <a:r>
              <a:rPr lang="en">
                <a:solidFill>
                  <a:srgbClr val="B41600"/>
                </a:solidFill>
                <a:latin typeface="Courier New"/>
                <a:ea typeface="Courier New"/>
                <a:cs typeface="Courier New"/>
                <a:sym typeface="Courier New"/>
              </a:rPr>
              <a:t>   </a:t>
            </a:r>
            <a:r>
              <a:rPr lang="en">
                <a:solidFill>
                  <a:srgbClr val="45818E"/>
                </a:solidFill>
                <a:latin typeface="Courier New"/>
                <a:ea typeface="Courier New"/>
                <a:cs typeface="Courier New"/>
                <a:sym typeface="Courier New"/>
              </a:rPr>
              <a:t># name of the feature</a:t>
            </a:r>
            <a:endParaRPr>
              <a:solidFill>
                <a:srgbClr val="45818E"/>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a:solidFill>
                  <a:srgbClr val="929292"/>
                </a:solidFill>
                <a:latin typeface="Courier New"/>
                <a:ea typeface="Courier New"/>
                <a:cs typeface="Courier New"/>
                <a:sym typeface="Courier New"/>
              </a:rPr>
              <a:t>6				  </a:t>
            </a:r>
            <a:r>
              <a:rPr lang="en">
                <a:solidFill>
                  <a:srgbClr val="B41600"/>
                </a:solidFill>
                <a:latin typeface="Courier New"/>
                <a:ea typeface="Courier New"/>
                <a:cs typeface="Courier New"/>
                <a:sym typeface="Courier New"/>
              </a:rPr>
              <a:t>"score"</a:t>
            </a:r>
            <a:r>
              <a:rPr lang="en">
                <a:latin typeface="Courier New"/>
                <a:ea typeface="Courier New"/>
                <a:cs typeface="Courier New"/>
                <a:sym typeface="Courier New"/>
              </a:rPr>
              <a:t>,</a:t>
            </a:r>
            <a:r>
              <a:rPr lang="en">
                <a:solidFill>
                  <a:srgbClr val="B41600"/>
                </a:solidFill>
                <a:latin typeface="Courier New"/>
                <a:ea typeface="Courier New"/>
                <a:cs typeface="Courier New"/>
                <a:sym typeface="Courier New"/>
              </a:rPr>
              <a:t>  </a:t>
            </a:r>
            <a:r>
              <a:rPr lang="en">
                <a:solidFill>
                  <a:srgbClr val="45818E"/>
                </a:solidFill>
                <a:latin typeface="Courier New"/>
                <a:ea typeface="Courier New"/>
                <a:cs typeface="Courier New"/>
                <a:sym typeface="Courier New"/>
              </a:rPr>
              <a:t># score of feature</a:t>
            </a:r>
            <a:endParaRPr>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a:solidFill>
                  <a:srgbClr val="929292"/>
                </a:solidFill>
                <a:latin typeface="Courier New"/>
                <a:ea typeface="Courier New"/>
                <a:cs typeface="Courier New"/>
                <a:sym typeface="Courier New"/>
              </a:rPr>
              <a:t>7</a:t>
            </a:r>
            <a:r>
              <a:rPr i="0" lang="en" u="none" cap="none" strike="noStrike">
                <a:solidFill>
                  <a:srgbClr val="000000"/>
                </a:solidFill>
                <a:latin typeface="Courier New"/>
                <a:ea typeface="Courier New"/>
                <a:cs typeface="Courier New"/>
                <a:sym typeface="Courier New"/>
              </a:rPr>
              <a:t>     </a:t>
            </a:r>
            <a:r>
              <a:rPr lang="en">
                <a:latin typeface="Courier New"/>
                <a:ea typeface="Courier New"/>
                <a:cs typeface="Courier New"/>
                <a:sym typeface="Courier New"/>
              </a:rPr>
              <a:t>			  </a:t>
            </a:r>
            <a:r>
              <a:rPr lang="en">
                <a:solidFill>
                  <a:srgbClr val="B41600"/>
                </a:solidFill>
                <a:latin typeface="Courier New"/>
                <a:ea typeface="Courier New"/>
                <a:cs typeface="Courier New"/>
                <a:sym typeface="Courier New"/>
              </a:rPr>
              <a:t>"strand"</a:t>
            </a:r>
            <a:r>
              <a:rPr lang="en">
                <a:solidFill>
                  <a:schemeClr val="dk1"/>
                </a:solidFill>
                <a:latin typeface="Courier New"/>
                <a:ea typeface="Courier New"/>
                <a:cs typeface="Courier New"/>
                <a:sym typeface="Courier New"/>
              </a:rPr>
              <a:t>]</a:t>
            </a:r>
            <a:r>
              <a:rPr lang="en">
                <a:latin typeface="Courier New"/>
                <a:ea typeface="Courier New"/>
                <a:cs typeface="Courier New"/>
                <a:sym typeface="Courier New"/>
              </a:rPr>
              <a:t> </a:t>
            </a:r>
            <a:r>
              <a:rPr lang="en">
                <a:solidFill>
                  <a:srgbClr val="45818E"/>
                </a:solidFill>
                <a:latin typeface="Courier New"/>
                <a:ea typeface="Courier New"/>
                <a:cs typeface="Courier New"/>
                <a:sym typeface="Courier New"/>
              </a:rPr>
              <a:t># feature strand</a:t>
            </a:r>
            <a:endParaRPr/>
          </a:p>
        </p:txBody>
      </p:sp>
      <p:sp>
        <p:nvSpPr>
          <p:cNvPr id="651" name="Google Shape;651;p101"/>
          <p:cNvSpPr txBox="1"/>
          <p:nvPr/>
        </p:nvSpPr>
        <p:spPr>
          <a:xfrm>
            <a:off x="195150" y="3745250"/>
            <a:ext cx="6132900" cy="1297800"/>
          </a:xfrm>
          <a:prstGeom prst="rect">
            <a:avLst/>
          </a:prstGeom>
          <a:noFill/>
          <a:ln cap="flat" cmpd="sng" w="28575">
            <a:solidFill>
              <a:srgbClr val="00FF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1 </a:t>
            </a:r>
            <a:r>
              <a:rPr b="1" lang="en" sz="1600">
                <a:solidFill>
                  <a:srgbClr val="45818E"/>
                </a:solidFill>
                <a:latin typeface="Courier New"/>
                <a:ea typeface="Courier New"/>
                <a:cs typeface="Courier New"/>
                <a:sym typeface="Courier New"/>
              </a:rPr>
              <a:t># Step 3: Dictionary of Column Types</a:t>
            </a:r>
            <a:endParaRPr sz="1600">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2</a:t>
            </a:r>
            <a:r>
              <a:rPr i="0" lang="en" sz="1600" u="none" cap="none" strike="noStrike">
                <a:solidFill>
                  <a:srgbClr val="000000"/>
                </a:solidFill>
                <a:latin typeface="Courier New"/>
                <a:ea typeface="Courier New"/>
                <a:cs typeface="Courier New"/>
                <a:sym typeface="Courier New"/>
              </a:rPr>
              <a:t> </a:t>
            </a:r>
            <a:r>
              <a:rPr lang="en" sz="1600">
                <a:latin typeface="Courier New"/>
                <a:ea typeface="Courier New"/>
                <a:cs typeface="Courier New"/>
                <a:sym typeface="Courier New"/>
              </a:rPr>
              <a:t>bedCol_types = {</a:t>
            </a:r>
            <a:r>
              <a:rPr lang="en" sz="1600">
                <a:solidFill>
                  <a:srgbClr val="B41600"/>
                </a:solidFill>
                <a:latin typeface="Courier New"/>
                <a:ea typeface="Courier New"/>
                <a:cs typeface="Courier New"/>
                <a:sym typeface="Courier New"/>
              </a:rPr>
              <a:t>"chr"</a:t>
            </a:r>
            <a:r>
              <a:rPr lang="en" sz="1600">
                <a:solidFill>
                  <a:schemeClr val="dk1"/>
                </a:solidFill>
                <a:latin typeface="Courier New"/>
                <a:ea typeface="Courier New"/>
                <a:cs typeface="Courier New"/>
                <a:sym typeface="Courier New"/>
              </a:rPr>
              <a:t>: </a:t>
            </a:r>
            <a:r>
              <a:rPr lang="en" sz="1600">
                <a:solidFill>
                  <a:srgbClr val="38761D"/>
                </a:solidFill>
                <a:latin typeface="Courier New"/>
                <a:ea typeface="Courier New"/>
                <a:cs typeface="Courier New"/>
                <a:sym typeface="Courier New"/>
              </a:rPr>
              <a:t>str</a:t>
            </a:r>
            <a:r>
              <a:rPr lang="en" sz="1600">
                <a:solidFill>
                  <a:schemeClr val="dk1"/>
                </a:solidFill>
                <a:latin typeface="Courier New"/>
                <a:ea typeface="Courier New"/>
                <a:cs typeface="Courier New"/>
                <a:sym typeface="Courier New"/>
              </a:rPr>
              <a:t>,</a:t>
            </a:r>
            <a:r>
              <a:rPr i="0" lang="en" sz="1600" u="none" cap="none" strike="noStrike">
                <a:solidFill>
                  <a:srgbClr val="000000"/>
                </a:solidFill>
                <a:latin typeface="Courier New"/>
                <a:ea typeface="Courier New"/>
                <a:cs typeface="Courier New"/>
                <a:sym typeface="Courier New"/>
              </a:rPr>
              <a:t> </a:t>
            </a:r>
            <a:r>
              <a:rPr lang="en" sz="1600">
                <a:solidFill>
                  <a:srgbClr val="B41600"/>
                </a:solidFill>
                <a:latin typeface="Courier New"/>
                <a:ea typeface="Courier New"/>
                <a:cs typeface="Courier New"/>
                <a:sym typeface="Courier New"/>
              </a:rPr>
              <a:t>"start"</a:t>
            </a:r>
            <a:r>
              <a:rPr lang="en" sz="1600">
                <a:solidFill>
                  <a:schemeClr val="dk1"/>
                </a:solidFill>
                <a:latin typeface="Courier New"/>
                <a:ea typeface="Courier New"/>
                <a:cs typeface="Courier New"/>
                <a:sym typeface="Courier New"/>
              </a:rPr>
              <a:t>: </a:t>
            </a:r>
            <a:r>
              <a:rPr lang="en">
                <a:solidFill>
                  <a:schemeClr val="dk1"/>
                </a:solidFill>
                <a:latin typeface="Courier New"/>
                <a:ea typeface="Courier New"/>
                <a:cs typeface="Courier New"/>
                <a:sym typeface="Courier New"/>
              </a:rPr>
              <a:t>np.int64</a:t>
            </a:r>
            <a:r>
              <a:rPr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3</a:t>
            </a:r>
            <a:r>
              <a:rPr lang="en" sz="1600">
                <a:solidFill>
                  <a:schemeClr val="dk1"/>
                </a:solidFill>
                <a:latin typeface="Courier New"/>
                <a:ea typeface="Courier New"/>
                <a:cs typeface="Courier New"/>
                <a:sym typeface="Courier New"/>
              </a:rPr>
              <a:t> 				  </a:t>
            </a:r>
            <a:r>
              <a:rPr lang="en" sz="1600">
                <a:solidFill>
                  <a:srgbClr val="B41600"/>
                </a:solidFill>
                <a:latin typeface="Courier New"/>
                <a:ea typeface="Courier New"/>
                <a:cs typeface="Courier New"/>
                <a:sym typeface="Courier New"/>
              </a:rPr>
              <a:t>"stop"</a:t>
            </a:r>
            <a:r>
              <a:rPr lang="en" sz="1600">
                <a:solidFill>
                  <a:schemeClr val="dk1"/>
                </a:solidFill>
                <a:latin typeface="Courier New"/>
                <a:ea typeface="Courier New"/>
                <a:cs typeface="Courier New"/>
                <a:sym typeface="Courier New"/>
              </a:rPr>
              <a:t>: </a:t>
            </a:r>
            <a:r>
              <a:rPr lang="en">
                <a:solidFill>
                  <a:schemeClr val="dk1"/>
                </a:solidFill>
                <a:latin typeface="Courier New"/>
                <a:ea typeface="Courier New"/>
                <a:cs typeface="Courier New"/>
                <a:sym typeface="Courier New"/>
              </a:rPr>
              <a:t>np.int64</a:t>
            </a:r>
            <a:r>
              <a:rPr lang="en" sz="1600">
                <a:solidFill>
                  <a:schemeClr val="dk1"/>
                </a:solidFill>
                <a:latin typeface="Courier New"/>
                <a:ea typeface="Courier New"/>
                <a:cs typeface="Courier New"/>
                <a:sym typeface="Courier New"/>
              </a:rPr>
              <a:t>,</a:t>
            </a:r>
            <a:r>
              <a:rPr lang="en" sz="1600">
                <a:solidFill>
                  <a:srgbClr val="929292"/>
                </a:solidFill>
                <a:latin typeface="Courier New"/>
                <a:ea typeface="Courier New"/>
                <a:cs typeface="Courier New"/>
                <a:sym typeface="Courier New"/>
              </a:rPr>
              <a:t> </a:t>
            </a:r>
            <a:r>
              <a:rPr lang="en" sz="1600">
                <a:solidFill>
                  <a:srgbClr val="B41600"/>
                </a:solidFill>
                <a:latin typeface="Courier New"/>
                <a:ea typeface="Courier New"/>
                <a:cs typeface="Courier New"/>
                <a:sym typeface="Courier New"/>
              </a:rPr>
              <a:t>"name"</a:t>
            </a:r>
            <a:r>
              <a:rPr lang="en" sz="1600">
                <a:solidFill>
                  <a:schemeClr val="dk1"/>
                </a:solidFill>
                <a:latin typeface="Courier New"/>
                <a:ea typeface="Courier New"/>
                <a:cs typeface="Courier New"/>
                <a:sym typeface="Courier New"/>
              </a:rPr>
              <a:t>: </a:t>
            </a:r>
            <a:r>
              <a:rPr lang="en" sz="1600">
                <a:solidFill>
                  <a:srgbClr val="38761D"/>
                </a:solidFill>
                <a:latin typeface="Courier New"/>
                <a:ea typeface="Courier New"/>
                <a:cs typeface="Courier New"/>
                <a:sym typeface="Courier New"/>
              </a:rPr>
              <a:t>str</a:t>
            </a:r>
            <a:r>
              <a:rPr lang="en" sz="1600">
                <a:solidFill>
                  <a:schemeClr val="dk1"/>
                </a:solidFill>
                <a:latin typeface="Courier New"/>
                <a:ea typeface="Courier New"/>
                <a:cs typeface="Courier New"/>
                <a:sym typeface="Courier New"/>
              </a:rPr>
              <a:t>,</a:t>
            </a:r>
            <a:r>
              <a:rPr lang="en" sz="1600">
                <a:solidFill>
                  <a:srgbClr val="B41600"/>
                </a:solidFill>
                <a:latin typeface="Courier New"/>
                <a:ea typeface="Courier New"/>
                <a:cs typeface="Courier New"/>
                <a:sym typeface="Courier New"/>
              </a:rPr>
              <a:t>  </a:t>
            </a:r>
            <a:endParaRPr sz="1600">
              <a:solidFill>
                <a:srgbClr val="45818E"/>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4</a:t>
            </a:r>
            <a:r>
              <a:rPr lang="en" sz="1600">
                <a:solidFill>
                  <a:srgbClr val="929292"/>
                </a:solidFill>
                <a:latin typeface="Courier New"/>
                <a:ea typeface="Courier New"/>
                <a:cs typeface="Courier New"/>
                <a:sym typeface="Courier New"/>
              </a:rPr>
              <a:t>				  </a:t>
            </a:r>
            <a:r>
              <a:rPr lang="en" sz="1600">
                <a:solidFill>
                  <a:srgbClr val="B41600"/>
                </a:solidFill>
                <a:latin typeface="Courier New"/>
                <a:ea typeface="Courier New"/>
                <a:cs typeface="Courier New"/>
                <a:sym typeface="Courier New"/>
              </a:rPr>
              <a:t>"score"</a:t>
            </a:r>
            <a:r>
              <a:rPr lang="en" sz="1600">
                <a:solidFill>
                  <a:schemeClr val="dk1"/>
                </a:solidFill>
                <a:latin typeface="Courier New"/>
                <a:ea typeface="Courier New"/>
                <a:cs typeface="Courier New"/>
                <a:sym typeface="Courier New"/>
              </a:rPr>
              <a:t>: </a:t>
            </a:r>
            <a:r>
              <a:rPr lang="en">
                <a:solidFill>
                  <a:schemeClr val="dk1"/>
                </a:solidFill>
                <a:latin typeface="Courier New"/>
                <a:ea typeface="Courier New"/>
                <a:cs typeface="Courier New"/>
                <a:sym typeface="Courier New"/>
              </a:rPr>
              <a:t>np.float64</a:t>
            </a:r>
            <a:r>
              <a:rPr lang="en" sz="1600">
                <a:solidFill>
                  <a:schemeClr val="dk1"/>
                </a:solidFill>
                <a:latin typeface="Courier New"/>
                <a:ea typeface="Courier New"/>
                <a:cs typeface="Courier New"/>
                <a:sym typeface="Courier New"/>
              </a:rPr>
              <a:t>,</a:t>
            </a:r>
            <a:r>
              <a:rPr lang="en" sz="1600">
                <a:solidFill>
                  <a:srgbClr val="B41600"/>
                </a:solidFill>
                <a:latin typeface="Courier New"/>
                <a:ea typeface="Courier New"/>
                <a:cs typeface="Courier New"/>
                <a:sym typeface="Courier New"/>
              </a:rPr>
              <a:t> </a:t>
            </a:r>
            <a:endParaRPr sz="1600">
              <a:solidFill>
                <a:srgbClr val="B416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5				  </a:t>
            </a:r>
            <a:r>
              <a:rPr lang="en" sz="1600">
                <a:solidFill>
                  <a:srgbClr val="B41600"/>
                </a:solidFill>
                <a:latin typeface="Courier New"/>
                <a:ea typeface="Courier New"/>
                <a:cs typeface="Courier New"/>
                <a:sym typeface="Courier New"/>
              </a:rPr>
              <a:t>"strand"</a:t>
            </a:r>
            <a:r>
              <a:rPr lang="en" sz="1600">
                <a:solidFill>
                  <a:schemeClr val="dk1"/>
                </a:solidFill>
                <a:latin typeface="Courier New"/>
                <a:ea typeface="Courier New"/>
                <a:cs typeface="Courier New"/>
                <a:sym typeface="Courier New"/>
              </a:rPr>
              <a:t>: </a:t>
            </a:r>
            <a:r>
              <a:rPr lang="en" sz="1600">
                <a:solidFill>
                  <a:srgbClr val="38761D"/>
                </a:solidFill>
                <a:latin typeface="Courier New"/>
                <a:ea typeface="Courier New"/>
                <a:cs typeface="Courier New"/>
                <a:sym typeface="Courier New"/>
              </a:rPr>
              <a:t>str</a:t>
            </a:r>
            <a:r>
              <a:rPr lang="en" sz="1600">
                <a:solidFill>
                  <a:schemeClr val="dk1"/>
                </a:solidFill>
                <a:latin typeface="Courier New"/>
                <a:ea typeface="Courier New"/>
                <a:cs typeface="Courier New"/>
                <a:sym typeface="Courier New"/>
              </a:rPr>
              <a:t>}</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102"/>
          <p:cNvSpPr txBox="1"/>
          <p:nvPr>
            <p:ph type="title"/>
          </p:nvPr>
        </p:nvSpPr>
        <p:spPr>
          <a:xfrm>
            <a:off x="294534" y="133945"/>
            <a:ext cx="8555100" cy="427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100"/>
              <a:buFont typeface="Helvetica Neue"/>
              <a:buNone/>
            </a:pPr>
            <a:r>
              <a:rPr lang="en" sz="3100"/>
              <a:t>Step 4: Read the table into Pandas!</a:t>
            </a:r>
            <a:endParaRPr/>
          </a:p>
        </p:txBody>
      </p:sp>
      <p:pic>
        <p:nvPicPr>
          <p:cNvPr descr="Screen Shot 2018-08-16 at 5.41.52 PM.png" id="657" name="Google Shape;657;p102"/>
          <p:cNvPicPr preferRelativeResize="0"/>
          <p:nvPr/>
        </p:nvPicPr>
        <p:blipFill rotWithShape="1">
          <a:blip r:embed="rId3">
            <a:alphaModFix/>
          </a:blip>
          <a:srcRect b="9196" l="13413" r="62205" t="69312"/>
          <a:stretch/>
        </p:blipFill>
        <p:spPr>
          <a:xfrm>
            <a:off x="518175" y="2929350"/>
            <a:ext cx="2935898" cy="1609800"/>
          </a:xfrm>
          <a:prstGeom prst="rect">
            <a:avLst/>
          </a:prstGeom>
          <a:noFill/>
          <a:ln>
            <a:noFill/>
          </a:ln>
        </p:spPr>
      </p:pic>
      <p:sp>
        <p:nvSpPr>
          <p:cNvPr id="658" name="Google Shape;658;p102"/>
          <p:cNvSpPr txBox="1"/>
          <p:nvPr/>
        </p:nvSpPr>
        <p:spPr>
          <a:xfrm>
            <a:off x="162403" y="4355908"/>
            <a:ext cx="8555100" cy="959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800"/>
              <a:buFont typeface="Helvetica Neue"/>
              <a:buNone/>
            </a:pPr>
            <a:r>
              <a:rPr b="1" lang="en" sz="1800">
                <a:latin typeface="Helvetica Neue"/>
                <a:ea typeface="Helvetica Neue"/>
                <a:cs typeface="Helvetica Neue"/>
                <a:sym typeface="Helvetica Neue"/>
              </a:rPr>
              <a:t>For more parameters see : </a:t>
            </a:r>
            <a:r>
              <a:rPr b="1" i="0" lang="en" sz="1800" u="sng" cap="none" strike="noStrike">
                <a:solidFill>
                  <a:srgbClr val="004C7F"/>
                </a:solidFill>
                <a:latin typeface="Helvetica Neue"/>
                <a:ea typeface="Helvetica Neue"/>
                <a:cs typeface="Helvetica Neue"/>
                <a:sym typeface="Helvetica Neue"/>
              </a:rPr>
              <a:t>http://pandas.pydata.org/pandas-docs/stable/</a:t>
            </a:r>
            <a:r>
              <a:rPr b="1" i="0" lang="en" sz="1800" u="none" cap="none" strike="noStrike">
                <a:solidFill>
                  <a:srgbClr val="000000"/>
                </a:solidFill>
                <a:latin typeface="Helvetica Neue"/>
                <a:ea typeface="Helvetica Neue"/>
                <a:cs typeface="Helvetica Neue"/>
                <a:sym typeface="Helvetica Neue"/>
              </a:rPr>
              <a:t>.</a:t>
            </a:r>
            <a:endParaRPr sz="900"/>
          </a:p>
        </p:txBody>
      </p:sp>
      <p:sp>
        <p:nvSpPr>
          <p:cNvPr id="659" name="Google Shape;659;p102"/>
          <p:cNvSpPr txBox="1"/>
          <p:nvPr/>
        </p:nvSpPr>
        <p:spPr>
          <a:xfrm>
            <a:off x="518175" y="758175"/>
            <a:ext cx="7524600" cy="2103900"/>
          </a:xfrm>
          <a:prstGeom prst="rect">
            <a:avLst/>
          </a:prstGeom>
          <a:noFill/>
          <a:ln cap="flat" cmpd="sng" w="28575">
            <a:solidFill>
              <a:srgbClr val="00FF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1 </a:t>
            </a:r>
            <a:r>
              <a:rPr b="1" lang="en" sz="1600">
                <a:solidFill>
                  <a:srgbClr val="45818E"/>
                </a:solidFill>
                <a:latin typeface="Courier New"/>
                <a:ea typeface="Courier New"/>
                <a:cs typeface="Courier New"/>
                <a:sym typeface="Courier New"/>
              </a:rPr>
              <a:t># Step 4: Read the table into the python compiler </a:t>
            </a:r>
            <a:endParaRPr sz="1600">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2</a:t>
            </a:r>
            <a:r>
              <a:rPr i="0" lang="en" sz="1600" u="none" cap="none" strike="noStrike">
                <a:solidFill>
                  <a:srgbClr val="000000"/>
                </a:solidFill>
                <a:latin typeface="Courier New"/>
                <a:ea typeface="Courier New"/>
                <a:cs typeface="Courier New"/>
                <a:sym typeface="Courier New"/>
              </a:rPr>
              <a:t> </a:t>
            </a:r>
            <a:r>
              <a:rPr lang="en" sz="1600">
                <a:latin typeface="Courier New"/>
                <a:ea typeface="Courier New"/>
                <a:cs typeface="Courier New"/>
                <a:sym typeface="Courier New"/>
              </a:rPr>
              <a:t>bed_df</a:t>
            </a:r>
            <a:r>
              <a:rPr lang="en" sz="1600">
                <a:latin typeface="Courier New"/>
                <a:ea typeface="Courier New"/>
                <a:cs typeface="Courier New"/>
                <a:sym typeface="Courier New"/>
              </a:rPr>
              <a:t> = pd.read_csv(</a:t>
            </a:r>
            <a:r>
              <a:rPr lang="en" sz="1600">
                <a:solidFill>
                  <a:srgbClr val="B41600"/>
                </a:solidFill>
                <a:latin typeface="Courier New"/>
                <a:ea typeface="Courier New"/>
                <a:cs typeface="Courier New"/>
                <a:sym typeface="Courier New"/>
              </a:rPr>
              <a:t>"example</a:t>
            </a:r>
            <a:r>
              <a:rPr lang="en" sz="1600">
                <a:solidFill>
                  <a:srgbClr val="B41600"/>
                </a:solidFill>
                <a:latin typeface="Courier New"/>
                <a:ea typeface="Courier New"/>
                <a:cs typeface="Courier New"/>
                <a:sym typeface="Courier New"/>
              </a:rPr>
              <a:t>.bed"</a:t>
            </a:r>
            <a:r>
              <a:rPr lang="en" sz="1600">
                <a:solidFill>
                  <a:schemeClr val="dk1"/>
                </a:solidFill>
                <a:latin typeface="Courier New"/>
                <a:ea typeface="Courier New"/>
                <a:cs typeface="Courier New"/>
                <a:sym typeface="Courier New"/>
              </a:rPr>
              <a:t>,</a:t>
            </a:r>
            <a:r>
              <a:rPr i="0" lang="en" sz="1600" u="none" cap="none" strike="noStrike">
                <a:solidFill>
                  <a:srgbClr val="000000"/>
                </a:solidFill>
                <a:latin typeface="Courier New"/>
                <a:ea typeface="Courier New"/>
                <a:cs typeface="Courier New"/>
                <a:sym typeface="Courier New"/>
              </a:rPr>
              <a:t> </a:t>
            </a:r>
            <a:endParaRPr sz="1600">
              <a:solidFill>
                <a:srgbClr val="B416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3</a:t>
            </a:r>
            <a:r>
              <a:rPr lang="en" sz="1600">
                <a:solidFill>
                  <a:schemeClr val="dk1"/>
                </a:solidFill>
                <a:latin typeface="Courier New"/>
                <a:ea typeface="Courier New"/>
                <a:cs typeface="Courier New"/>
                <a:sym typeface="Courier New"/>
              </a:rPr>
              <a:t> 				  </a:t>
            </a:r>
            <a:r>
              <a:rPr lang="en">
                <a:solidFill>
                  <a:schemeClr val="dk1"/>
                </a:solidFill>
                <a:latin typeface="Courier New"/>
                <a:ea typeface="Courier New"/>
                <a:cs typeface="Courier New"/>
                <a:sym typeface="Courier New"/>
              </a:rPr>
              <a:t>sep </a:t>
            </a:r>
            <a:r>
              <a:rPr lang="en">
                <a:solidFill>
                  <a:srgbClr val="9900FF"/>
                </a:solidFill>
                <a:latin typeface="Courier New"/>
                <a:ea typeface="Courier New"/>
                <a:cs typeface="Courier New"/>
                <a:sym typeface="Courier New"/>
              </a:rPr>
              <a:t>=</a:t>
            </a:r>
            <a:r>
              <a:rPr lang="en" sz="1600">
                <a:solidFill>
                  <a:srgbClr val="929292"/>
                </a:solidFill>
                <a:latin typeface="Courier New"/>
                <a:ea typeface="Courier New"/>
                <a:cs typeface="Courier New"/>
                <a:sym typeface="Courier New"/>
              </a:rPr>
              <a:t> </a:t>
            </a:r>
            <a:r>
              <a:rPr lang="en" sz="1600">
                <a:solidFill>
                  <a:srgbClr val="B41600"/>
                </a:solidFill>
                <a:latin typeface="Courier New"/>
                <a:ea typeface="Courier New"/>
                <a:cs typeface="Courier New"/>
                <a:sym typeface="Courier New"/>
              </a:rPr>
              <a:t>"\t"</a:t>
            </a:r>
            <a:r>
              <a:rPr lang="en" sz="1600">
                <a:solidFill>
                  <a:schemeClr val="dk1"/>
                </a:solidFill>
                <a:latin typeface="Courier New"/>
                <a:ea typeface="Courier New"/>
                <a:cs typeface="Courier New"/>
                <a:sym typeface="Courier New"/>
              </a:rPr>
              <a:t>,</a:t>
            </a:r>
            <a:r>
              <a:rPr lang="en" sz="1600">
                <a:solidFill>
                  <a:srgbClr val="B41600"/>
                </a:solidFill>
                <a:latin typeface="Courier New"/>
                <a:ea typeface="Courier New"/>
                <a:cs typeface="Courier New"/>
                <a:sym typeface="Courier New"/>
              </a:rPr>
              <a:t>     </a:t>
            </a:r>
            <a:r>
              <a:rPr lang="en" sz="1600">
                <a:solidFill>
                  <a:srgbClr val="45818E"/>
                </a:solidFill>
                <a:latin typeface="Courier New"/>
                <a:ea typeface="Courier New"/>
                <a:cs typeface="Courier New"/>
                <a:sym typeface="Courier New"/>
              </a:rPr>
              <a:t># file is tab-delimited</a:t>
            </a:r>
            <a:endParaRPr sz="1600">
              <a:solidFill>
                <a:srgbClr val="45818E"/>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4				  </a:t>
            </a:r>
            <a:r>
              <a:rPr lang="en">
                <a:solidFill>
                  <a:schemeClr val="dk1"/>
                </a:solidFill>
                <a:latin typeface="Courier New"/>
                <a:ea typeface="Courier New"/>
                <a:cs typeface="Courier New"/>
                <a:sym typeface="Courier New"/>
              </a:rPr>
              <a:t>header </a:t>
            </a:r>
            <a:r>
              <a:rPr lang="en">
                <a:solidFill>
                  <a:srgbClr val="9900FF"/>
                </a:solidFill>
                <a:latin typeface="Courier New"/>
                <a:ea typeface="Courier New"/>
                <a:cs typeface="Courier New"/>
                <a:sym typeface="Courier New"/>
              </a:rPr>
              <a:t>=</a:t>
            </a:r>
            <a:r>
              <a:rPr lang="en">
                <a:solidFill>
                  <a:schemeClr val="dk1"/>
                </a:solidFill>
                <a:latin typeface="Courier New"/>
                <a:ea typeface="Courier New"/>
                <a:cs typeface="Courier New"/>
                <a:sym typeface="Courier New"/>
              </a:rPr>
              <a:t> </a:t>
            </a:r>
            <a:r>
              <a:rPr lang="en" sz="1600">
                <a:solidFill>
                  <a:srgbClr val="38761D"/>
                </a:solidFill>
                <a:latin typeface="Courier New"/>
                <a:ea typeface="Courier New"/>
                <a:cs typeface="Courier New"/>
                <a:sym typeface="Courier New"/>
              </a:rPr>
              <a:t>None</a:t>
            </a:r>
            <a:r>
              <a:rPr lang="en" sz="1600">
                <a:solidFill>
                  <a:schemeClr val="dk1"/>
                </a:solidFill>
                <a:latin typeface="Courier New"/>
                <a:ea typeface="Courier New"/>
                <a:cs typeface="Courier New"/>
                <a:sym typeface="Courier New"/>
              </a:rPr>
              <a:t>,</a:t>
            </a:r>
            <a:r>
              <a:rPr lang="en" sz="1600">
                <a:solidFill>
                  <a:srgbClr val="B41600"/>
                </a:solidFill>
                <a:latin typeface="Courier New"/>
                <a:ea typeface="Courier New"/>
                <a:cs typeface="Courier New"/>
                <a:sym typeface="Courier New"/>
              </a:rPr>
              <a:t>  </a:t>
            </a:r>
            <a:r>
              <a:rPr lang="en" sz="1600">
                <a:solidFill>
                  <a:srgbClr val="45818E"/>
                </a:solidFill>
                <a:latin typeface="Courier New"/>
                <a:ea typeface="Courier New"/>
                <a:cs typeface="Courier New"/>
                <a:sym typeface="Courier New"/>
              </a:rPr>
              <a:t># the column names are</a:t>
            </a:r>
            <a:r>
              <a:rPr b="1" lang="en" sz="1600">
                <a:solidFill>
                  <a:srgbClr val="45818E"/>
                </a:solidFill>
                <a:latin typeface="Courier New"/>
                <a:ea typeface="Courier New"/>
                <a:cs typeface="Courier New"/>
                <a:sym typeface="Courier New"/>
              </a:rPr>
              <a:t> </a:t>
            </a:r>
            <a:endParaRPr b="1" sz="1600">
              <a:solidFill>
                <a:srgbClr val="45818E"/>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5								  </a:t>
            </a:r>
            <a:r>
              <a:rPr lang="en" sz="1600">
                <a:solidFill>
                  <a:srgbClr val="45818E"/>
                </a:solidFill>
                <a:latin typeface="Courier New"/>
                <a:ea typeface="Courier New"/>
                <a:cs typeface="Courier New"/>
                <a:sym typeface="Courier New"/>
              </a:rPr>
              <a:t># not in file</a:t>
            </a:r>
            <a:endParaRPr sz="1600">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6				  </a:t>
            </a:r>
            <a:r>
              <a:rPr lang="en">
                <a:solidFill>
                  <a:schemeClr val="dk1"/>
                </a:solidFill>
                <a:latin typeface="Courier New"/>
                <a:ea typeface="Courier New"/>
                <a:cs typeface="Courier New"/>
                <a:sym typeface="Courier New"/>
              </a:rPr>
              <a:t>names </a:t>
            </a:r>
            <a:r>
              <a:rPr lang="en">
                <a:solidFill>
                  <a:srgbClr val="9900FF"/>
                </a:solidFill>
                <a:latin typeface="Courier New"/>
                <a:ea typeface="Courier New"/>
                <a:cs typeface="Courier New"/>
                <a:sym typeface="Courier New"/>
              </a:rPr>
              <a:t>=</a:t>
            </a:r>
            <a:r>
              <a:rPr lang="en">
                <a:solidFill>
                  <a:schemeClr val="dk1"/>
                </a:solidFill>
                <a:latin typeface="Courier New"/>
                <a:ea typeface="Courier New"/>
                <a:cs typeface="Courier New"/>
                <a:sym typeface="Courier New"/>
              </a:rPr>
              <a:t> bedCols, </a:t>
            </a:r>
            <a:r>
              <a:rPr lang="en" sz="1600">
                <a:solidFill>
                  <a:srgbClr val="45818E"/>
                </a:solidFill>
                <a:latin typeface="Courier New"/>
                <a:ea typeface="Courier New"/>
                <a:cs typeface="Courier New"/>
                <a:sym typeface="Courier New"/>
              </a:rPr>
              <a:t># sets column names</a:t>
            </a:r>
            <a:endParaRPr sz="1600">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7	 			  </a:t>
            </a:r>
            <a:r>
              <a:rPr lang="en">
                <a:solidFill>
                  <a:schemeClr val="dk1"/>
                </a:solidFill>
                <a:latin typeface="Courier New"/>
                <a:ea typeface="Courier New"/>
                <a:cs typeface="Courier New"/>
                <a:sym typeface="Courier New"/>
              </a:rPr>
              <a:t>dtype </a:t>
            </a:r>
            <a:r>
              <a:rPr lang="en">
                <a:solidFill>
                  <a:srgbClr val="9900FF"/>
                </a:solidFill>
                <a:latin typeface="Courier New"/>
                <a:ea typeface="Courier New"/>
                <a:cs typeface="Courier New"/>
                <a:sym typeface="Courier New"/>
              </a:rPr>
              <a:t>=</a:t>
            </a:r>
            <a:r>
              <a:rPr lang="en">
                <a:solidFill>
                  <a:schemeClr val="dk1"/>
                </a:solidFill>
                <a:latin typeface="Courier New"/>
                <a:ea typeface="Courier New"/>
                <a:cs typeface="Courier New"/>
                <a:sym typeface="Courier New"/>
              </a:rPr>
              <a:t> bedCol_types) </a:t>
            </a:r>
            <a:r>
              <a:rPr lang="en" sz="1600">
                <a:solidFill>
                  <a:srgbClr val="45818E"/>
                </a:solidFill>
                <a:latin typeface="Courier New"/>
                <a:ea typeface="Courier New"/>
                <a:cs typeface="Courier New"/>
                <a:sym typeface="Courier New"/>
              </a:rPr>
              <a:t># sets column types</a:t>
            </a:r>
            <a:endParaRPr sz="1600">
              <a:solidFill>
                <a:srgbClr val="92929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929292"/>
              </a:buClr>
              <a:buSzPts val="2100"/>
              <a:buFont typeface="Courier New"/>
              <a:buNone/>
            </a:pPr>
            <a:r>
              <a:rPr lang="en" sz="1600">
                <a:solidFill>
                  <a:srgbClr val="929292"/>
                </a:solidFill>
                <a:latin typeface="Courier New"/>
                <a:ea typeface="Courier New"/>
                <a:cs typeface="Courier New"/>
                <a:sym typeface="Courier New"/>
              </a:rPr>
              <a:t>8</a:t>
            </a:r>
            <a:r>
              <a:rPr lang="en" sz="1600">
                <a:solidFill>
                  <a:schemeClr val="dk1"/>
                </a:solidFill>
                <a:latin typeface="Courier New"/>
                <a:ea typeface="Courier New"/>
                <a:cs typeface="Courier New"/>
                <a:sym typeface="Courier New"/>
              </a:rPr>
              <a:t> </a:t>
            </a:r>
            <a:r>
              <a:rPr lang="en" sz="1600">
                <a:solidFill>
                  <a:schemeClr val="dk1"/>
                </a:solidFill>
                <a:latin typeface="Courier New"/>
                <a:ea typeface="Courier New"/>
                <a:cs typeface="Courier New"/>
                <a:sym typeface="Courier New"/>
              </a:rPr>
              <a:t>bed_df</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03"/>
          <p:cNvSpPr txBox="1"/>
          <p:nvPr>
            <p:ph type="title"/>
          </p:nvPr>
        </p:nvSpPr>
        <p:spPr>
          <a:xfrm>
            <a:off x="669752" y="468470"/>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a:t>Pandas can even work with Excel!</a:t>
            </a:r>
            <a:endParaRPr/>
          </a:p>
        </p:txBody>
      </p:sp>
      <p:sp>
        <p:nvSpPr>
          <p:cNvPr id="665" name="Google Shape;665;p103"/>
          <p:cNvSpPr txBox="1"/>
          <p:nvPr/>
        </p:nvSpPr>
        <p:spPr>
          <a:xfrm>
            <a:off x="557550" y="2269075"/>
            <a:ext cx="7804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See link: </a:t>
            </a:r>
            <a:r>
              <a:rPr lang="en" sz="3000" u="sng">
                <a:solidFill>
                  <a:schemeClr val="hlink"/>
                </a:solidFill>
                <a:hlinkClick r:id="rId3"/>
              </a:rPr>
              <a:t>https://pandas.pydata.org/pandas-docs/stable/reference/api/pandas.read_excel.html</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Argparse Comments (Lab 6)</a:t>
            </a:r>
            <a:endParaRPr b="1"/>
          </a:p>
        </p:txBody>
      </p:sp>
      <p:sp>
        <p:nvSpPr>
          <p:cNvPr id="385" name="Google Shape;385;p68"/>
          <p:cNvSpPr txBox="1"/>
          <p:nvPr>
            <p:ph idx="1" type="body"/>
          </p:nvPr>
        </p:nvSpPr>
        <p:spPr>
          <a:xfrm>
            <a:off x="-33750" y="1246500"/>
            <a:ext cx="8862300" cy="33945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Clr>
                <a:srgbClr val="000000"/>
              </a:buClr>
              <a:buSzPts val="2400"/>
              <a:buChar char="•"/>
            </a:pPr>
            <a:r>
              <a:rPr lang="en" sz="2400">
                <a:solidFill>
                  <a:srgbClr val="000000"/>
                </a:solidFill>
              </a:rPr>
              <a:t>I made a mistake. In the last class, I distinguished two types of arguments:</a:t>
            </a:r>
            <a:endParaRPr sz="2400">
              <a:solidFill>
                <a:srgbClr val="000000"/>
              </a:solidFill>
            </a:endParaRPr>
          </a:p>
          <a:p>
            <a:pPr indent="-381000" lvl="1" marL="914400" rtl="0" algn="l">
              <a:spcBef>
                <a:spcPts val="0"/>
              </a:spcBef>
              <a:spcAft>
                <a:spcPts val="0"/>
              </a:spcAft>
              <a:buClr>
                <a:srgbClr val="000000"/>
              </a:buClr>
              <a:buSzPts val="2400"/>
              <a:buChar char="–"/>
            </a:pPr>
            <a:r>
              <a:rPr lang="en" sz="2400">
                <a:solidFill>
                  <a:srgbClr val="000000"/>
                </a:solidFill>
              </a:rPr>
              <a:t>Positional arguments</a:t>
            </a:r>
            <a:endParaRPr sz="2400">
              <a:solidFill>
                <a:srgbClr val="000000"/>
              </a:solidFill>
            </a:endParaRPr>
          </a:p>
          <a:p>
            <a:pPr indent="-381000" lvl="1" marL="914400" rtl="0" algn="l">
              <a:spcBef>
                <a:spcPts val="0"/>
              </a:spcBef>
              <a:spcAft>
                <a:spcPts val="0"/>
              </a:spcAft>
              <a:buClr>
                <a:srgbClr val="000000"/>
              </a:buClr>
              <a:buSzPts val="2400"/>
              <a:buChar char="–"/>
            </a:pPr>
            <a:r>
              <a:rPr lang="en" sz="2400" strike="sngStrike">
                <a:solidFill>
                  <a:srgbClr val="000000"/>
                </a:solidFill>
              </a:rPr>
              <a:t>Optional arguments</a:t>
            </a:r>
            <a:r>
              <a:rPr lang="en" sz="2400">
                <a:solidFill>
                  <a:srgbClr val="000000"/>
                </a:solidFill>
              </a:rPr>
              <a:t> Flag arguments: </a:t>
            </a:r>
            <a:endParaRPr sz="2400">
              <a:solidFill>
                <a:srgbClr val="000000"/>
              </a:solidFill>
            </a:endParaRPr>
          </a:p>
          <a:p>
            <a:pPr indent="-381000" lvl="2" marL="1371600" rtl="0" algn="l">
              <a:spcBef>
                <a:spcPts val="0"/>
              </a:spcBef>
              <a:spcAft>
                <a:spcPts val="0"/>
              </a:spcAft>
              <a:buClr>
                <a:srgbClr val="000000"/>
              </a:buClr>
              <a:buSzPts val="2400"/>
              <a:buChar char="•"/>
            </a:pPr>
            <a:r>
              <a:rPr lang="en" sz="2400">
                <a:solidFill>
                  <a:srgbClr val="000000"/>
                </a:solidFill>
              </a:rPr>
              <a:t>Default to optional arguments, but can be </a:t>
            </a:r>
            <a:r>
              <a:rPr lang="en">
                <a:solidFill>
                  <a:srgbClr val="000000"/>
                </a:solidFill>
              </a:rPr>
              <a:t>set to required</a:t>
            </a:r>
            <a:endParaRPr sz="2400">
              <a:solidFill>
                <a:srgbClr val="000000"/>
              </a:solidFill>
            </a:endParaRPr>
          </a:p>
        </p:txBody>
      </p:sp>
      <p:sp>
        <p:nvSpPr>
          <p:cNvPr id="386" name="Google Shape;386;p68"/>
          <p:cNvSpPr txBox="1"/>
          <p:nvPr/>
        </p:nvSpPr>
        <p:spPr>
          <a:xfrm>
            <a:off x="830700" y="3319800"/>
            <a:ext cx="7329000" cy="430800"/>
          </a:xfrm>
          <a:prstGeom prst="rect">
            <a:avLst/>
          </a:prstGeom>
          <a:noFill/>
          <a:ln>
            <a:noFill/>
          </a:ln>
        </p:spPr>
        <p:txBody>
          <a:bodyPr anchorCtr="0" anchor="t" bIns="91425" lIns="91425" spcFirstLastPara="1" rIns="91425" wrap="square" tIns="91425">
            <a:noAutofit/>
          </a:bodyPr>
          <a:lstStyle/>
          <a:p>
            <a:pPr indent="-342900" lvl="0" marL="342900" rtl="0" algn="ctr">
              <a:spcBef>
                <a:spcPts val="400"/>
              </a:spcBef>
              <a:spcAft>
                <a:spcPts val="0"/>
              </a:spcAft>
              <a:buNone/>
            </a:pPr>
            <a:r>
              <a:rPr lang="en" sz="2000">
                <a:solidFill>
                  <a:srgbClr val="000000"/>
                </a:solidFill>
                <a:latin typeface="Courier New"/>
                <a:ea typeface="Courier New"/>
                <a:cs typeface="Courier New"/>
                <a:sym typeface="Courier New"/>
              </a:rPr>
              <a:t>python </a:t>
            </a:r>
            <a:r>
              <a:rPr lang="en" sz="2000">
                <a:solidFill>
                  <a:srgbClr val="0000FF"/>
                </a:solidFill>
                <a:latin typeface="Courier New"/>
                <a:ea typeface="Courier New"/>
                <a:cs typeface="Courier New"/>
                <a:sym typeface="Courier New"/>
              </a:rPr>
              <a:t>filename.py</a:t>
            </a:r>
            <a:r>
              <a:rPr lang="en" sz="2000">
                <a:solidFill>
                  <a:srgbClr val="000000"/>
                </a:solidFill>
                <a:latin typeface="Courier New"/>
                <a:ea typeface="Courier New"/>
                <a:cs typeface="Courier New"/>
                <a:sym typeface="Courier New"/>
              </a:rPr>
              <a:t> </a:t>
            </a:r>
            <a:r>
              <a:rPr lang="en" sz="2000">
                <a:solidFill>
                  <a:srgbClr val="FF0000"/>
                </a:solidFill>
                <a:latin typeface="Courier New"/>
                <a:ea typeface="Courier New"/>
                <a:cs typeface="Courier New"/>
                <a:sym typeface="Courier New"/>
              </a:rPr>
              <a:t>-x 5 --color red</a:t>
            </a:r>
            <a:r>
              <a:rPr lang="en" sz="2000">
                <a:solidFill>
                  <a:srgbClr val="000000"/>
                </a:solidFill>
                <a:latin typeface="Courier New"/>
                <a:ea typeface="Courier New"/>
                <a:cs typeface="Courier New"/>
                <a:sym typeface="Courier New"/>
              </a:rPr>
              <a:t> </a:t>
            </a:r>
            <a:r>
              <a:rPr lang="en" sz="2000">
                <a:solidFill>
                  <a:srgbClr val="38761D"/>
                </a:solidFill>
                <a:latin typeface="Courier New"/>
                <a:ea typeface="Courier New"/>
                <a:cs typeface="Courier New"/>
                <a:sym typeface="Courier New"/>
              </a:rPr>
              <a:t>5 apple</a:t>
            </a:r>
            <a:endParaRPr sz="3200">
              <a:solidFill>
                <a:srgbClr val="38761D"/>
              </a:solidFill>
              <a:latin typeface="Calibri"/>
              <a:ea typeface="Calibri"/>
              <a:cs typeface="Calibri"/>
              <a:sym typeface="Calibri"/>
            </a:endParaRPr>
          </a:p>
        </p:txBody>
      </p:sp>
      <p:cxnSp>
        <p:nvCxnSpPr>
          <p:cNvPr id="387" name="Google Shape;387;p68"/>
          <p:cNvCxnSpPr/>
          <p:nvPr/>
        </p:nvCxnSpPr>
        <p:spPr>
          <a:xfrm rot="10800000">
            <a:off x="3275425" y="3890600"/>
            <a:ext cx="0" cy="275100"/>
          </a:xfrm>
          <a:prstGeom prst="straightConnector1">
            <a:avLst/>
          </a:prstGeom>
          <a:noFill/>
          <a:ln cap="flat" cmpd="sng" w="9525">
            <a:solidFill>
              <a:srgbClr val="1F497D"/>
            </a:solidFill>
            <a:prstDash val="solid"/>
            <a:round/>
            <a:headEnd len="med" w="med" type="none"/>
            <a:tailEnd len="med" w="med" type="triangle"/>
          </a:ln>
        </p:spPr>
      </p:cxnSp>
      <p:cxnSp>
        <p:nvCxnSpPr>
          <p:cNvPr id="388" name="Google Shape;388;p68"/>
          <p:cNvCxnSpPr/>
          <p:nvPr/>
        </p:nvCxnSpPr>
        <p:spPr>
          <a:xfrm rot="10800000">
            <a:off x="7259500" y="3853975"/>
            <a:ext cx="0" cy="275100"/>
          </a:xfrm>
          <a:prstGeom prst="straightConnector1">
            <a:avLst/>
          </a:prstGeom>
          <a:noFill/>
          <a:ln cap="flat" cmpd="sng" w="9525">
            <a:solidFill>
              <a:srgbClr val="1F497D"/>
            </a:solidFill>
            <a:prstDash val="solid"/>
            <a:round/>
            <a:headEnd len="med" w="med" type="none"/>
            <a:tailEnd len="med" w="med" type="triangle"/>
          </a:ln>
        </p:spPr>
      </p:cxnSp>
      <p:cxnSp>
        <p:nvCxnSpPr>
          <p:cNvPr id="389" name="Google Shape;389;p68"/>
          <p:cNvCxnSpPr/>
          <p:nvPr/>
        </p:nvCxnSpPr>
        <p:spPr>
          <a:xfrm rot="10800000">
            <a:off x="4161150" y="4116175"/>
            <a:ext cx="2357700" cy="12900"/>
          </a:xfrm>
          <a:prstGeom prst="straightConnector1">
            <a:avLst/>
          </a:prstGeom>
          <a:noFill/>
          <a:ln cap="flat" cmpd="sng" w="9525">
            <a:solidFill>
              <a:srgbClr val="1F497D"/>
            </a:solidFill>
            <a:prstDash val="solid"/>
            <a:round/>
            <a:headEnd len="med" w="med" type="none"/>
            <a:tailEnd len="med" w="med" type="none"/>
          </a:ln>
        </p:spPr>
      </p:cxnSp>
      <p:cxnSp>
        <p:nvCxnSpPr>
          <p:cNvPr id="390" name="Google Shape;390;p68"/>
          <p:cNvCxnSpPr/>
          <p:nvPr/>
        </p:nvCxnSpPr>
        <p:spPr>
          <a:xfrm rot="10800000">
            <a:off x="5421475" y="3817950"/>
            <a:ext cx="0" cy="275100"/>
          </a:xfrm>
          <a:prstGeom prst="straightConnector1">
            <a:avLst/>
          </a:prstGeom>
          <a:noFill/>
          <a:ln cap="flat" cmpd="sng" w="9525">
            <a:solidFill>
              <a:srgbClr val="1F497D"/>
            </a:solidFill>
            <a:prstDash val="solid"/>
            <a:round/>
            <a:headEnd len="med" w="med" type="none"/>
            <a:tailEnd len="med" w="med" type="triangle"/>
          </a:ln>
        </p:spPr>
      </p:cxnSp>
      <p:sp>
        <p:nvSpPr>
          <p:cNvPr id="391" name="Google Shape;391;p68"/>
          <p:cNvSpPr txBox="1"/>
          <p:nvPr/>
        </p:nvSpPr>
        <p:spPr>
          <a:xfrm>
            <a:off x="2214475" y="4070400"/>
            <a:ext cx="2121900" cy="5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 File </a:t>
            </a:r>
            <a:endParaRPr sz="2400">
              <a:solidFill>
                <a:srgbClr val="0000FF"/>
              </a:solidFill>
            </a:endParaRPr>
          </a:p>
          <a:p>
            <a:pPr indent="0" lvl="0" marL="0" rtl="0" algn="ctr">
              <a:spcBef>
                <a:spcPts val="0"/>
              </a:spcBef>
              <a:spcAft>
                <a:spcPts val="0"/>
              </a:spcAft>
              <a:buNone/>
            </a:pPr>
            <a:r>
              <a:rPr lang="en" sz="2400">
                <a:solidFill>
                  <a:srgbClr val="0000FF"/>
                </a:solidFill>
              </a:rPr>
              <a:t>name</a:t>
            </a:r>
            <a:endParaRPr sz="2400">
              <a:solidFill>
                <a:srgbClr val="0000FF"/>
              </a:solidFill>
            </a:endParaRPr>
          </a:p>
        </p:txBody>
      </p:sp>
      <p:sp>
        <p:nvSpPr>
          <p:cNvPr id="392" name="Google Shape;392;p68"/>
          <p:cNvSpPr txBox="1"/>
          <p:nvPr/>
        </p:nvSpPr>
        <p:spPr>
          <a:xfrm>
            <a:off x="4360525" y="4160425"/>
            <a:ext cx="2121900" cy="5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0000"/>
                </a:solidFill>
              </a:rPr>
              <a:t>Optional arguments</a:t>
            </a:r>
            <a:endParaRPr sz="2400">
              <a:solidFill>
                <a:srgbClr val="FF0000"/>
              </a:solidFill>
            </a:endParaRPr>
          </a:p>
        </p:txBody>
      </p:sp>
      <p:sp>
        <p:nvSpPr>
          <p:cNvPr id="393" name="Google Shape;393;p68"/>
          <p:cNvSpPr txBox="1"/>
          <p:nvPr/>
        </p:nvSpPr>
        <p:spPr>
          <a:xfrm>
            <a:off x="6255275" y="4107950"/>
            <a:ext cx="2121900" cy="5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Positional arguments</a:t>
            </a:r>
            <a:endParaRPr sz="2400">
              <a:solidFill>
                <a:srgbClr val="38761D"/>
              </a:solidFill>
            </a:endParaRPr>
          </a:p>
        </p:txBody>
      </p:sp>
      <p:cxnSp>
        <p:nvCxnSpPr>
          <p:cNvPr id="394" name="Google Shape;394;p68"/>
          <p:cNvCxnSpPr/>
          <p:nvPr/>
        </p:nvCxnSpPr>
        <p:spPr>
          <a:xfrm rot="10800000">
            <a:off x="6697325" y="4129075"/>
            <a:ext cx="1318800" cy="9900"/>
          </a:xfrm>
          <a:prstGeom prst="straightConnector1">
            <a:avLst/>
          </a:prstGeom>
          <a:noFill/>
          <a:ln cap="flat" cmpd="sng" w="9525">
            <a:solidFill>
              <a:srgbClr val="1F497D"/>
            </a:solidFill>
            <a:prstDash val="solid"/>
            <a:round/>
            <a:headEnd len="med" w="med" type="none"/>
            <a:tailEnd len="med" w="med" type="none"/>
          </a:ln>
        </p:spPr>
      </p:cxnSp>
      <p:cxnSp>
        <p:nvCxnSpPr>
          <p:cNvPr id="395" name="Google Shape;395;p68"/>
          <p:cNvCxnSpPr/>
          <p:nvPr/>
        </p:nvCxnSpPr>
        <p:spPr>
          <a:xfrm>
            <a:off x="4853875" y="4437825"/>
            <a:ext cx="1083900" cy="462600"/>
          </a:xfrm>
          <a:prstGeom prst="straightConnector1">
            <a:avLst/>
          </a:prstGeom>
          <a:noFill/>
          <a:ln cap="flat" cmpd="sng" w="114300">
            <a:solidFill>
              <a:schemeClr val="dk2"/>
            </a:solidFill>
            <a:prstDash val="solid"/>
            <a:round/>
            <a:headEnd len="med" w="med" type="none"/>
            <a:tailEnd len="med" w="med" type="none"/>
          </a:ln>
        </p:spPr>
      </p:cxnSp>
      <p:cxnSp>
        <p:nvCxnSpPr>
          <p:cNvPr id="396" name="Google Shape;396;p68"/>
          <p:cNvCxnSpPr/>
          <p:nvPr/>
        </p:nvCxnSpPr>
        <p:spPr>
          <a:xfrm flipH="1" rot="10800000">
            <a:off x="4853875" y="4389225"/>
            <a:ext cx="1135200" cy="559800"/>
          </a:xfrm>
          <a:prstGeom prst="straightConnector1">
            <a:avLst/>
          </a:prstGeom>
          <a:noFill/>
          <a:ln cap="flat" cmpd="sng" w="114300">
            <a:solidFill>
              <a:schemeClr val="dk2"/>
            </a:solidFill>
            <a:prstDash val="solid"/>
            <a:round/>
            <a:headEnd len="med" w="med" type="none"/>
            <a:tailEnd len="med" w="med" type="none"/>
          </a:ln>
        </p:spPr>
      </p:cxnSp>
      <p:sp>
        <p:nvSpPr>
          <p:cNvPr id="397" name="Google Shape;397;p68"/>
          <p:cNvSpPr txBox="1"/>
          <p:nvPr/>
        </p:nvSpPr>
        <p:spPr>
          <a:xfrm>
            <a:off x="4481475" y="4160425"/>
            <a:ext cx="2051700" cy="888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Calibri"/>
                <a:ea typeface="Calibri"/>
                <a:cs typeface="Calibri"/>
                <a:sym typeface="Calibri"/>
              </a:rPr>
              <a:t>FLAG ARGUMENTS</a:t>
            </a:r>
            <a:endParaRPr sz="24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animEffect filter="fade" transition="in">
                                      <p:cBhvr>
                                        <p:cTn dur="1000"/>
                                        <p:tgtEl>
                                          <p:spTgt spid="3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1" st="1"/>
                                            </p:txEl>
                                          </p:spTgt>
                                        </p:tgtEl>
                                        <p:attrNameLst>
                                          <p:attrName>style.visibility</p:attrName>
                                        </p:attrNameLst>
                                      </p:cBhvr>
                                      <p:to>
                                        <p:strVal val="visible"/>
                                      </p:to>
                                    </p:set>
                                    <p:animEffect filter="fade" transition="in">
                                      <p:cBhvr>
                                        <p:cTn dur="1000"/>
                                        <p:tgtEl>
                                          <p:spTgt spid="3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2" st="2"/>
                                            </p:txEl>
                                          </p:spTgt>
                                        </p:tgtEl>
                                        <p:attrNameLst>
                                          <p:attrName>style.visibility</p:attrName>
                                        </p:attrNameLst>
                                      </p:cBhvr>
                                      <p:to>
                                        <p:strVal val="visible"/>
                                      </p:to>
                                    </p:set>
                                    <p:animEffect filter="fade" transition="in">
                                      <p:cBhvr>
                                        <p:cTn dur="1000"/>
                                        <p:tgtEl>
                                          <p:spTgt spid="3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3" st="3"/>
                                            </p:txEl>
                                          </p:spTgt>
                                        </p:tgtEl>
                                        <p:attrNameLst>
                                          <p:attrName>style.visibility</p:attrName>
                                        </p:attrNameLst>
                                      </p:cBhvr>
                                      <p:to>
                                        <p:strVal val="visible"/>
                                      </p:to>
                                    </p:set>
                                    <p:animEffect filter="fade" transition="in">
                                      <p:cBhvr>
                                        <p:cTn dur="1000"/>
                                        <p:tgtEl>
                                          <p:spTgt spid="38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04"/>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latin typeface="Helvetica Neue"/>
                <a:ea typeface="Helvetica Neue"/>
                <a:cs typeface="Helvetica Neue"/>
                <a:sym typeface="Helvetica Neue"/>
              </a:rPr>
              <a:t>Basic DataFrame Functions</a:t>
            </a:r>
            <a:endParaRPr/>
          </a:p>
        </p:txBody>
      </p:sp>
      <p:sp>
        <p:nvSpPr>
          <p:cNvPr id="671" name="Google Shape;671;p104"/>
          <p:cNvSpPr txBox="1"/>
          <p:nvPr>
            <p:ph idx="1" type="body"/>
          </p:nvPr>
        </p:nvSpPr>
        <p:spPr>
          <a:xfrm>
            <a:off x="244775" y="1013650"/>
            <a:ext cx="8654400" cy="4332300"/>
          </a:xfrm>
          <a:prstGeom prst="rect">
            <a:avLst/>
          </a:prstGeom>
          <a:noFill/>
          <a:ln>
            <a:noFill/>
          </a:ln>
        </p:spPr>
        <p:txBody>
          <a:bodyPr anchorCtr="0" anchor="t" bIns="0" lIns="91425" spcFirstLastPara="1" rIns="32750" wrap="square" tIns="0">
            <a:noAutofit/>
          </a:bodyPr>
          <a:lstStyle/>
          <a:p>
            <a:pPr indent="-355600" lvl="0" marL="457200" rtl="0" algn="l">
              <a:lnSpc>
                <a:spcPct val="100000"/>
              </a:lnSpc>
              <a:spcBef>
                <a:spcPts val="0"/>
              </a:spcBef>
              <a:spcAft>
                <a:spcPts val="0"/>
              </a:spcAft>
              <a:buSzPts val="2000"/>
              <a:buChar char="•"/>
            </a:pPr>
            <a:r>
              <a:rPr b="0" i="0" lang="en" sz="2000" u="none" cap="none" strike="noStrike">
                <a:solidFill>
                  <a:srgbClr val="000000"/>
                </a:solidFill>
                <a:latin typeface="Helvetica Neue"/>
                <a:ea typeface="Helvetica Neue"/>
                <a:cs typeface="Helvetica Neue"/>
                <a:sym typeface="Helvetica Neue"/>
              </a:rPr>
              <a:t>bed_df</a:t>
            </a:r>
            <a:r>
              <a:rPr b="1" lang="en" sz="2000"/>
              <a:t>.head(n=</a:t>
            </a:r>
            <a:r>
              <a:rPr b="1" i="1" lang="en" sz="2000"/>
              <a:t>X</a:t>
            </a:r>
            <a:r>
              <a:rPr b="1" lang="en" sz="2000"/>
              <a:t>)</a:t>
            </a:r>
            <a:r>
              <a:rPr b="0" i="0" lang="en" sz="2000" u="none" cap="none" strike="noStrike">
                <a:solidFill>
                  <a:srgbClr val="000000"/>
                </a:solidFill>
                <a:latin typeface="Helvetica Neue"/>
                <a:ea typeface="Helvetica Neue"/>
                <a:cs typeface="Helvetica Neue"/>
                <a:sym typeface="Helvetica Neue"/>
              </a:rPr>
              <a:t> : gets the first </a:t>
            </a:r>
            <a:r>
              <a:rPr b="1" i="1" lang="en" sz="2000"/>
              <a:t>X</a:t>
            </a:r>
            <a:r>
              <a:rPr b="0" i="0" lang="en" sz="2000" u="none" cap="none" strike="noStrike">
                <a:solidFill>
                  <a:srgbClr val="000000"/>
                </a:solidFill>
                <a:latin typeface="Helvetica Neue"/>
                <a:ea typeface="Helvetica Neue"/>
                <a:cs typeface="Helvetica Neue"/>
                <a:sym typeface="Helvetica Neue"/>
              </a:rPr>
              <a:t> rows (default: n=5 if not stated)</a:t>
            </a:r>
            <a:endParaRPr sz="2000"/>
          </a:p>
          <a:p>
            <a:pPr indent="-355600" lvl="0" marL="457200" rtl="0" algn="l">
              <a:lnSpc>
                <a:spcPct val="100000"/>
              </a:lnSpc>
              <a:spcBef>
                <a:spcPts val="0"/>
              </a:spcBef>
              <a:spcAft>
                <a:spcPts val="0"/>
              </a:spcAft>
              <a:buSzPts val="2000"/>
              <a:buChar char="•"/>
            </a:pPr>
            <a:r>
              <a:rPr b="0" i="0" lang="en" sz="2000" u="none" cap="none" strike="noStrike">
                <a:solidFill>
                  <a:srgbClr val="000000"/>
                </a:solidFill>
                <a:latin typeface="Helvetica Neue"/>
                <a:ea typeface="Helvetica Neue"/>
                <a:cs typeface="Helvetica Neue"/>
                <a:sym typeface="Helvetica Neue"/>
              </a:rPr>
              <a:t>bed_df</a:t>
            </a:r>
            <a:r>
              <a:rPr b="1" lang="en" sz="2000"/>
              <a:t>.tail(n=</a:t>
            </a:r>
            <a:r>
              <a:rPr b="1" i="1" lang="en" sz="2000"/>
              <a:t>X</a:t>
            </a:r>
            <a:r>
              <a:rPr b="1" lang="en" sz="2000"/>
              <a:t>)</a:t>
            </a:r>
            <a:r>
              <a:rPr b="0" i="0" lang="en" sz="2000" u="none" cap="none" strike="noStrike">
                <a:solidFill>
                  <a:srgbClr val="000000"/>
                </a:solidFill>
                <a:latin typeface="Helvetica Neue"/>
                <a:ea typeface="Helvetica Neue"/>
                <a:cs typeface="Helvetica Neue"/>
                <a:sym typeface="Helvetica Neue"/>
              </a:rPr>
              <a:t> : gets the last </a:t>
            </a:r>
            <a:r>
              <a:rPr b="1" i="1" lang="en" sz="2000"/>
              <a:t>X</a:t>
            </a:r>
            <a:r>
              <a:rPr b="0" i="0" lang="en" sz="2000" u="none" cap="none" strike="noStrike">
                <a:solidFill>
                  <a:srgbClr val="000000"/>
                </a:solidFill>
                <a:latin typeface="Helvetica Neue"/>
                <a:ea typeface="Helvetica Neue"/>
                <a:cs typeface="Helvetica Neue"/>
                <a:sym typeface="Helvetica Neue"/>
              </a:rPr>
              <a:t> rows (default: n=5 if not stated)</a:t>
            </a:r>
            <a:endParaRPr sz="2000"/>
          </a:p>
          <a:p>
            <a:pPr indent="-355600" lvl="0" marL="457200" rtl="0" algn="l">
              <a:lnSpc>
                <a:spcPct val="100000"/>
              </a:lnSpc>
              <a:spcBef>
                <a:spcPts val="0"/>
              </a:spcBef>
              <a:spcAft>
                <a:spcPts val="0"/>
              </a:spcAft>
              <a:buSzPts val="2000"/>
              <a:buChar char="•"/>
            </a:pPr>
            <a:r>
              <a:rPr b="0" i="0" lang="en" sz="2000" u="none" cap="none" strike="noStrike">
                <a:solidFill>
                  <a:srgbClr val="000000"/>
                </a:solidFill>
                <a:latin typeface="Helvetica Neue"/>
                <a:ea typeface="Helvetica Neue"/>
                <a:cs typeface="Helvetica Neue"/>
                <a:sym typeface="Helvetica Neue"/>
              </a:rPr>
              <a:t>bed_df</a:t>
            </a:r>
            <a:r>
              <a:rPr b="1" lang="en" sz="2000"/>
              <a:t>.columns</a:t>
            </a:r>
            <a:r>
              <a:rPr b="0" i="0" lang="en" sz="2000" u="none" cap="none" strike="noStrike">
                <a:solidFill>
                  <a:srgbClr val="000000"/>
                </a:solidFill>
                <a:latin typeface="Helvetica Neue"/>
                <a:ea typeface="Helvetica Neue"/>
                <a:cs typeface="Helvetica Neue"/>
                <a:sym typeface="Helvetica Neue"/>
              </a:rPr>
              <a:t> : gets column names</a:t>
            </a:r>
            <a:endParaRPr sz="2000"/>
          </a:p>
          <a:p>
            <a:pPr indent="-355600" lvl="0" marL="457200" rtl="0" algn="l">
              <a:lnSpc>
                <a:spcPct val="100000"/>
              </a:lnSpc>
              <a:spcBef>
                <a:spcPts val="0"/>
              </a:spcBef>
              <a:spcAft>
                <a:spcPts val="0"/>
              </a:spcAft>
              <a:buSzPts val="2000"/>
              <a:buChar char="•"/>
            </a:pPr>
            <a:r>
              <a:rPr b="0" i="0" lang="en" sz="2000" u="none" cap="none" strike="noStrike">
                <a:solidFill>
                  <a:srgbClr val="000000"/>
                </a:solidFill>
                <a:latin typeface="Helvetica Neue"/>
                <a:ea typeface="Helvetica Neue"/>
                <a:cs typeface="Helvetica Neue"/>
                <a:sym typeface="Helvetica Neue"/>
              </a:rPr>
              <a:t>bed_df.</a:t>
            </a:r>
            <a:r>
              <a:rPr b="1" lang="en" sz="2000"/>
              <a:t>index</a:t>
            </a:r>
            <a:r>
              <a:rPr b="1" lang="en" sz="2000"/>
              <a:t> </a:t>
            </a:r>
            <a:r>
              <a:rPr b="0" i="0" lang="en" sz="2000" u="none" cap="none" strike="noStrike">
                <a:solidFill>
                  <a:srgbClr val="000000"/>
                </a:solidFill>
                <a:latin typeface="Helvetica Neue"/>
                <a:ea typeface="Helvetica Neue"/>
                <a:cs typeface="Helvetica Neue"/>
                <a:sym typeface="Helvetica Neue"/>
              </a:rPr>
              <a:t>: gets row names</a:t>
            </a:r>
            <a:endParaRPr sz="2000"/>
          </a:p>
          <a:p>
            <a:pPr indent="-355600" lvl="0" marL="457200" rtl="0" algn="l">
              <a:lnSpc>
                <a:spcPct val="100000"/>
              </a:lnSpc>
              <a:spcBef>
                <a:spcPts val="0"/>
              </a:spcBef>
              <a:spcAft>
                <a:spcPts val="0"/>
              </a:spcAft>
              <a:buSzPts val="2000"/>
              <a:buChar char="•"/>
            </a:pPr>
            <a:r>
              <a:rPr b="0" i="0" lang="en" sz="2000" u="none" cap="none" strike="noStrike">
                <a:solidFill>
                  <a:srgbClr val="000000"/>
                </a:solidFill>
                <a:latin typeface="Helvetica Neue"/>
                <a:ea typeface="Helvetica Neue"/>
                <a:cs typeface="Helvetica Neue"/>
                <a:sym typeface="Helvetica Neue"/>
              </a:rPr>
              <a:t>bed_df.</a:t>
            </a:r>
            <a:r>
              <a:rPr b="1" lang="en" sz="2000"/>
              <a:t>dtypes</a:t>
            </a:r>
            <a:r>
              <a:rPr b="0" i="0" lang="en" sz="2000" u="none" cap="none" strike="noStrike">
                <a:solidFill>
                  <a:srgbClr val="000000"/>
                </a:solidFill>
                <a:latin typeface="Helvetica Neue"/>
                <a:ea typeface="Helvetica Neue"/>
                <a:cs typeface="Helvetica Neue"/>
                <a:sym typeface="Helvetica Neue"/>
              </a:rPr>
              <a:t> : gets datatypes of each column</a:t>
            </a:r>
            <a:endParaRPr sz="2000"/>
          </a:p>
          <a:p>
            <a:pPr indent="-355600" lvl="0" marL="457200" rtl="0" algn="l">
              <a:lnSpc>
                <a:spcPct val="100000"/>
              </a:lnSpc>
              <a:spcBef>
                <a:spcPts val="0"/>
              </a:spcBef>
              <a:spcAft>
                <a:spcPts val="0"/>
              </a:spcAft>
              <a:buSzPts val="2000"/>
              <a:buChar char="•"/>
            </a:pPr>
            <a:r>
              <a:rPr b="0" i="0" lang="en" sz="2000" u="none" cap="none" strike="noStrike">
                <a:solidFill>
                  <a:srgbClr val="000000"/>
                </a:solidFill>
                <a:latin typeface="Helvetica Neue"/>
                <a:ea typeface="Helvetica Neue"/>
                <a:cs typeface="Helvetica Neue"/>
                <a:sym typeface="Helvetica Neue"/>
              </a:rPr>
              <a:t>bed_df.</a:t>
            </a:r>
            <a:r>
              <a:rPr b="1" lang="en" sz="2000"/>
              <a:t>shape </a:t>
            </a:r>
            <a:r>
              <a:rPr b="0" i="0" lang="en" sz="2000" u="none" cap="none" strike="noStrike">
                <a:solidFill>
                  <a:srgbClr val="000000"/>
                </a:solidFill>
                <a:latin typeface="Helvetica Neue"/>
                <a:ea typeface="Helvetica Neue"/>
                <a:cs typeface="Helvetica Neue"/>
                <a:sym typeface="Helvetica Neue"/>
              </a:rPr>
              <a:t>: gets height and width of the DataFrame in a list format </a:t>
            </a:r>
            <a:endParaRPr sz="2000"/>
          </a:p>
          <a:p>
            <a:pPr indent="-355600" lvl="0" marL="457200" rtl="0" algn="l">
              <a:lnSpc>
                <a:spcPct val="100000"/>
              </a:lnSpc>
              <a:spcBef>
                <a:spcPts val="0"/>
              </a:spcBef>
              <a:spcAft>
                <a:spcPts val="0"/>
              </a:spcAft>
              <a:buSzPts val="2000"/>
              <a:buChar char="•"/>
            </a:pPr>
            <a:r>
              <a:rPr b="1" lang="en" sz="2000"/>
              <a:t>len(</a:t>
            </a:r>
            <a:r>
              <a:rPr b="0" i="0" lang="en" sz="2000" u="none" cap="none" strike="noStrike">
                <a:solidFill>
                  <a:srgbClr val="000000"/>
                </a:solidFill>
                <a:latin typeface="Helvetica Neue"/>
                <a:ea typeface="Helvetica Neue"/>
                <a:cs typeface="Helvetica Neue"/>
                <a:sym typeface="Helvetica Neue"/>
              </a:rPr>
              <a:t>bed_df</a:t>
            </a:r>
            <a:r>
              <a:rPr b="1" lang="en" sz="2000"/>
              <a:t>)</a:t>
            </a:r>
            <a:r>
              <a:rPr b="0" i="0" lang="en" sz="2000" u="none" cap="none" strike="noStrike">
                <a:solidFill>
                  <a:srgbClr val="000000"/>
                </a:solidFill>
                <a:latin typeface="Helvetica Neue"/>
                <a:ea typeface="Helvetica Neue"/>
                <a:cs typeface="Helvetica Neue"/>
                <a:sym typeface="Helvetica Neue"/>
              </a:rPr>
              <a:t> : gets the height of the DataFrame</a:t>
            </a:r>
            <a:endParaRPr b="0" i="0" sz="2000" u="none" cap="none" strike="noStrike">
              <a:solidFill>
                <a:srgbClr val="000000"/>
              </a:solidFill>
              <a:latin typeface="Helvetica Neue"/>
              <a:ea typeface="Helvetica Neue"/>
              <a:cs typeface="Helvetica Neue"/>
              <a:sym typeface="Helvetica Neue"/>
            </a:endParaRPr>
          </a:p>
          <a:p>
            <a:pPr indent="-355600" lvl="0" marL="457200" rtl="0" algn="l">
              <a:lnSpc>
                <a:spcPct val="100000"/>
              </a:lnSpc>
              <a:spcBef>
                <a:spcPts val="0"/>
              </a:spcBef>
              <a:spcAft>
                <a:spcPts val="0"/>
              </a:spcAft>
              <a:buSzPts val="2000"/>
              <a:buChar char="•"/>
            </a:pPr>
            <a:r>
              <a:rPr lang="en" sz="2000"/>
              <a:t>bed_df.</a:t>
            </a:r>
            <a:r>
              <a:rPr b="1" lang="en" sz="2000"/>
              <a:t>describe</a:t>
            </a:r>
            <a:r>
              <a:rPr lang="en" sz="2000"/>
              <a:t>(): generates descriptive statistics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0" st="0"/>
                                            </p:txEl>
                                          </p:spTgt>
                                        </p:tgtEl>
                                        <p:attrNameLst>
                                          <p:attrName>style.visibility</p:attrName>
                                        </p:attrNameLst>
                                      </p:cBhvr>
                                      <p:to>
                                        <p:strVal val="visible"/>
                                      </p:to>
                                    </p:set>
                                    <p:animEffect filter="fade" transition="in">
                                      <p:cBhvr>
                                        <p:cTn dur="1000"/>
                                        <p:tgtEl>
                                          <p:spTgt spid="6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1" st="1"/>
                                            </p:txEl>
                                          </p:spTgt>
                                        </p:tgtEl>
                                        <p:attrNameLst>
                                          <p:attrName>style.visibility</p:attrName>
                                        </p:attrNameLst>
                                      </p:cBhvr>
                                      <p:to>
                                        <p:strVal val="visible"/>
                                      </p:to>
                                    </p:set>
                                    <p:animEffect filter="fade" transition="in">
                                      <p:cBhvr>
                                        <p:cTn dur="1000"/>
                                        <p:tgtEl>
                                          <p:spTgt spid="6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2" st="2"/>
                                            </p:txEl>
                                          </p:spTgt>
                                        </p:tgtEl>
                                        <p:attrNameLst>
                                          <p:attrName>style.visibility</p:attrName>
                                        </p:attrNameLst>
                                      </p:cBhvr>
                                      <p:to>
                                        <p:strVal val="visible"/>
                                      </p:to>
                                    </p:set>
                                    <p:animEffect filter="fade" transition="in">
                                      <p:cBhvr>
                                        <p:cTn dur="1000"/>
                                        <p:tgtEl>
                                          <p:spTgt spid="6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3" st="3"/>
                                            </p:txEl>
                                          </p:spTgt>
                                        </p:tgtEl>
                                        <p:attrNameLst>
                                          <p:attrName>style.visibility</p:attrName>
                                        </p:attrNameLst>
                                      </p:cBhvr>
                                      <p:to>
                                        <p:strVal val="visible"/>
                                      </p:to>
                                    </p:set>
                                    <p:animEffect filter="fade" transition="in">
                                      <p:cBhvr>
                                        <p:cTn dur="1000"/>
                                        <p:tgtEl>
                                          <p:spTgt spid="6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4" st="4"/>
                                            </p:txEl>
                                          </p:spTgt>
                                        </p:tgtEl>
                                        <p:attrNameLst>
                                          <p:attrName>style.visibility</p:attrName>
                                        </p:attrNameLst>
                                      </p:cBhvr>
                                      <p:to>
                                        <p:strVal val="visible"/>
                                      </p:to>
                                    </p:set>
                                    <p:animEffect filter="fade" transition="in">
                                      <p:cBhvr>
                                        <p:cTn dur="1000"/>
                                        <p:tgtEl>
                                          <p:spTgt spid="6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5" st="5"/>
                                            </p:txEl>
                                          </p:spTgt>
                                        </p:tgtEl>
                                        <p:attrNameLst>
                                          <p:attrName>style.visibility</p:attrName>
                                        </p:attrNameLst>
                                      </p:cBhvr>
                                      <p:to>
                                        <p:strVal val="visible"/>
                                      </p:to>
                                    </p:set>
                                    <p:animEffect filter="fade" transition="in">
                                      <p:cBhvr>
                                        <p:cTn dur="1000"/>
                                        <p:tgtEl>
                                          <p:spTgt spid="6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6" st="6"/>
                                            </p:txEl>
                                          </p:spTgt>
                                        </p:tgtEl>
                                        <p:attrNameLst>
                                          <p:attrName>style.visibility</p:attrName>
                                        </p:attrNameLst>
                                      </p:cBhvr>
                                      <p:to>
                                        <p:strVal val="visible"/>
                                      </p:to>
                                    </p:set>
                                    <p:animEffect filter="fade" transition="in">
                                      <p:cBhvr>
                                        <p:cTn dur="1000"/>
                                        <p:tgtEl>
                                          <p:spTgt spid="6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xEl>
                                              <p:pRg end="7" st="7"/>
                                            </p:txEl>
                                          </p:spTgt>
                                        </p:tgtEl>
                                        <p:attrNameLst>
                                          <p:attrName>style.visibility</p:attrName>
                                        </p:attrNameLst>
                                      </p:cBhvr>
                                      <p:to>
                                        <p:strVal val="visible"/>
                                      </p:to>
                                    </p:set>
                                    <p:animEffect filter="fade" transition="in">
                                      <p:cBhvr>
                                        <p:cTn dur="1000"/>
                                        <p:tgtEl>
                                          <p:spTgt spid="67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105"/>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l">
              <a:lnSpc>
                <a:spcPct val="90000"/>
              </a:lnSpc>
              <a:spcBef>
                <a:spcPts val="750"/>
              </a:spcBef>
              <a:spcAft>
                <a:spcPts val="0"/>
              </a:spcAft>
              <a:buNone/>
            </a:pPr>
            <a:r>
              <a:rPr lang="en" sz="4400">
                <a:solidFill>
                  <a:schemeClr val="dk1"/>
                </a:solidFill>
                <a:latin typeface="Calibri"/>
                <a:ea typeface="Calibri"/>
                <a:cs typeface="Calibri"/>
                <a:sym typeface="Calibri"/>
              </a:rPr>
              <a:t>3. </a:t>
            </a:r>
            <a:r>
              <a:rPr lang="en" sz="4400">
                <a:solidFill>
                  <a:schemeClr val="dk1"/>
                </a:solidFill>
                <a:latin typeface="Calibri"/>
                <a:ea typeface="Calibri"/>
                <a:cs typeface="Calibri"/>
                <a:sym typeface="Calibri"/>
              </a:rPr>
              <a:t>Selecting an index or column from a pandas dataframe</a:t>
            </a:r>
            <a:endParaRPr sz="4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106"/>
          <p:cNvSpPr txBox="1"/>
          <p:nvPr>
            <p:ph type="title"/>
          </p:nvPr>
        </p:nvSpPr>
        <p:spPr>
          <a:xfrm>
            <a:off x="669750" y="241222"/>
            <a:ext cx="7804500" cy="481500"/>
          </a:xfrm>
          <a:prstGeom prst="rect">
            <a:avLst/>
          </a:prstGeom>
          <a:noFill/>
          <a:ln>
            <a:noFill/>
          </a:ln>
        </p:spPr>
        <p:txBody>
          <a:bodyPr anchorCtr="0" anchor="t" bIns="32750" lIns="32750" spcFirstLastPara="1" rIns="32750" wrap="square" tIns="32750">
            <a:noAutofit/>
          </a:bodyPr>
          <a:lstStyle/>
          <a:p>
            <a:pPr indent="0" lvl="0" marL="0" marR="0" rtl="0" algn="l">
              <a:lnSpc>
                <a:spcPct val="100000"/>
              </a:lnSpc>
              <a:spcBef>
                <a:spcPts val="0"/>
              </a:spcBef>
              <a:spcAft>
                <a:spcPts val="0"/>
              </a:spcAft>
              <a:buClr>
                <a:srgbClr val="000000"/>
              </a:buClr>
              <a:buSzPts val="3200"/>
              <a:buFont typeface="Helvetica Neue"/>
              <a:buNone/>
            </a:pPr>
            <a:r>
              <a:rPr lang="en" sz="3200"/>
              <a:t>Access to columns</a:t>
            </a:r>
            <a:endParaRPr/>
          </a:p>
        </p:txBody>
      </p:sp>
      <p:sp>
        <p:nvSpPr>
          <p:cNvPr id="682" name="Google Shape;682;p106"/>
          <p:cNvSpPr txBox="1"/>
          <p:nvPr>
            <p:ph idx="1" type="body"/>
          </p:nvPr>
        </p:nvSpPr>
        <p:spPr>
          <a:xfrm>
            <a:off x="372800" y="811200"/>
            <a:ext cx="8654400" cy="4332300"/>
          </a:xfrm>
          <a:prstGeom prst="rect">
            <a:avLst/>
          </a:prstGeom>
          <a:noFill/>
          <a:ln>
            <a:noFill/>
          </a:ln>
        </p:spPr>
        <p:txBody>
          <a:bodyPr anchorCtr="0" anchor="t" bIns="0" lIns="91425" spcFirstLastPara="1" rIns="32750" wrap="square" tIns="0">
            <a:noAutofit/>
          </a:bodyPr>
          <a:lstStyle/>
          <a:p>
            <a:pPr indent="-355600" lvl="0" marL="457200" rtl="0" algn="l">
              <a:lnSpc>
                <a:spcPct val="100000"/>
              </a:lnSpc>
              <a:spcBef>
                <a:spcPts val="2700"/>
              </a:spcBef>
              <a:spcAft>
                <a:spcPts val="0"/>
              </a:spcAft>
              <a:buSzPts val="2000"/>
              <a:buChar char="•"/>
            </a:pPr>
            <a:r>
              <a:rPr lang="en" sz="2000"/>
              <a:t>Access by attribute - can be converted to list via (df.ONE) function</a:t>
            </a:r>
            <a:br>
              <a:rPr lang="en" sz="2000"/>
            </a:br>
            <a:br>
              <a:rPr lang="en" sz="2000"/>
            </a:br>
            <a:br>
              <a:rPr lang="en" sz="2000"/>
            </a:br>
            <a:br>
              <a:rPr lang="en" sz="2000"/>
            </a:br>
            <a:br>
              <a:rPr lang="en" sz="2000"/>
            </a:br>
            <a:endParaRPr sz="2000"/>
          </a:p>
          <a:p>
            <a:pPr indent="-355600" lvl="0" marL="457200" rtl="0" algn="l">
              <a:lnSpc>
                <a:spcPct val="100000"/>
              </a:lnSpc>
              <a:spcBef>
                <a:spcPts val="0"/>
              </a:spcBef>
              <a:spcAft>
                <a:spcPts val="0"/>
              </a:spcAft>
              <a:buSzPts val="2000"/>
              <a:buChar char="•"/>
            </a:pPr>
            <a:r>
              <a:rPr lang="en" sz="2000"/>
              <a:t>Access by dictionary like notation - can be converted to list via list(df[‘ONE’]) function</a:t>
            </a:r>
            <a:endParaRPr sz="2000"/>
          </a:p>
        </p:txBody>
      </p:sp>
      <p:pic>
        <p:nvPicPr>
          <p:cNvPr id="683" name="Google Shape;683;p106"/>
          <p:cNvPicPr preferRelativeResize="0"/>
          <p:nvPr/>
        </p:nvPicPr>
        <p:blipFill rotWithShape="1">
          <a:blip r:embed="rId3">
            <a:alphaModFix/>
          </a:blip>
          <a:srcRect b="41615" l="17580" r="69482" t="42841"/>
          <a:stretch/>
        </p:blipFill>
        <p:spPr>
          <a:xfrm>
            <a:off x="5972750" y="0"/>
            <a:ext cx="1664227" cy="1124774"/>
          </a:xfrm>
          <a:prstGeom prst="rect">
            <a:avLst/>
          </a:prstGeom>
          <a:noFill/>
          <a:ln>
            <a:noFill/>
          </a:ln>
        </p:spPr>
      </p:pic>
      <p:pic>
        <p:nvPicPr>
          <p:cNvPr id="684" name="Google Shape;684;p106"/>
          <p:cNvPicPr preferRelativeResize="0"/>
          <p:nvPr/>
        </p:nvPicPr>
        <p:blipFill rotWithShape="1">
          <a:blip r:embed="rId3">
            <a:alphaModFix/>
          </a:blip>
          <a:srcRect b="25472" l="17468" r="63446" t="60151"/>
          <a:stretch/>
        </p:blipFill>
        <p:spPr>
          <a:xfrm>
            <a:off x="1620663" y="1468200"/>
            <a:ext cx="3016565" cy="1278275"/>
          </a:xfrm>
          <a:prstGeom prst="rect">
            <a:avLst/>
          </a:prstGeom>
          <a:noFill/>
          <a:ln>
            <a:noFill/>
          </a:ln>
        </p:spPr>
      </p:pic>
      <p:sp>
        <p:nvSpPr>
          <p:cNvPr id="685" name="Google Shape;685;p106"/>
          <p:cNvSpPr txBox="1"/>
          <p:nvPr/>
        </p:nvSpPr>
        <p:spPr>
          <a:xfrm>
            <a:off x="5276325" y="241225"/>
            <a:ext cx="14220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df =</a:t>
            </a:r>
            <a:endParaRPr sz="2400">
              <a:latin typeface="Helvetica Neue"/>
              <a:ea typeface="Helvetica Neue"/>
              <a:cs typeface="Helvetica Neue"/>
              <a:sym typeface="Helvetica Neue"/>
            </a:endParaRPr>
          </a:p>
        </p:txBody>
      </p:sp>
      <p:pic>
        <p:nvPicPr>
          <p:cNvPr id="686" name="Google Shape;686;p106"/>
          <p:cNvPicPr preferRelativeResize="0"/>
          <p:nvPr/>
        </p:nvPicPr>
        <p:blipFill rotWithShape="1">
          <a:blip r:embed="rId3">
            <a:alphaModFix/>
          </a:blip>
          <a:srcRect b="7625" l="17468" r="63446" t="75989"/>
          <a:stretch/>
        </p:blipFill>
        <p:spPr>
          <a:xfrm>
            <a:off x="1620675" y="3617175"/>
            <a:ext cx="3016550" cy="14568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0" st="0"/>
                                            </p:txEl>
                                          </p:spTgt>
                                        </p:tgtEl>
                                        <p:attrNameLst>
                                          <p:attrName>style.visibility</p:attrName>
                                        </p:attrNameLst>
                                      </p:cBhvr>
                                      <p:to>
                                        <p:strVal val="visible"/>
                                      </p:to>
                                    </p:set>
                                    <p:animEffect filter="fade" transition="in">
                                      <p:cBhvr>
                                        <p:cTn dur="1000"/>
                                        <p:tgtEl>
                                          <p:spTgt spid="6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 st="1"/>
                                            </p:txEl>
                                          </p:spTgt>
                                        </p:tgtEl>
                                        <p:attrNameLst>
                                          <p:attrName>style.visibility</p:attrName>
                                        </p:attrNameLst>
                                      </p:cBhvr>
                                      <p:to>
                                        <p:strVal val="visible"/>
                                      </p:to>
                                    </p:set>
                                    <p:animEffect filter="fade" transition="in">
                                      <p:cBhvr>
                                        <p:cTn dur="1000"/>
                                        <p:tgtEl>
                                          <p:spTgt spid="68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07"/>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latin typeface="Helvetica Neue"/>
                <a:ea typeface="Helvetica Neue"/>
                <a:cs typeface="Helvetica Neue"/>
                <a:sym typeface="Helvetica Neue"/>
              </a:rPr>
              <a:t>Selecting an Index or Column From a DataFrame using .iloc &amp; .loc</a:t>
            </a:r>
            <a:endParaRPr/>
          </a:p>
        </p:txBody>
      </p:sp>
      <p:sp>
        <p:nvSpPr>
          <p:cNvPr id="692" name="Google Shape;692;p107"/>
          <p:cNvSpPr txBox="1"/>
          <p:nvPr>
            <p:ph idx="1" type="body"/>
          </p:nvPr>
        </p:nvSpPr>
        <p:spPr>
          <a:xfrm>
            <a:off x="669727" y="1366242"/>
            <a:ext cx="7804500" cy="3315000"/>
          </a:xfrm>
          <a:prstGeom prst="rect">
            <a:avLst/>
          </a:prstGeom>
          <a:noFill/>
          <a:ln>
            <a:noFill/>
          </a:ln>
        </p:spPr>
        <p:txBody>
          <a:bodyPr anchorCtr="0" anchor="t" bIns="32750" lIns="32750" spcFirstLastPara="1" rIns="32750" wrap="square" tIns="32750">
            <a:noAutofit/>
          </a:bodyPr>
          <a:lstStyle/>
          <a:p>
            <a:pPr indent="-292100" lvl="0" marL="29210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.iloc[&lt;row</a:t>
            </a:r>
            <a:r>
              <a:rPr lang="en"/>
              <a:t>_idx&gt;</a:t>
            </a:r>
            <a:r>
              <a:rPr b="0" i="0" lang="en" sz="2100" u="none" cap="none" strike="noStrike">
                <a:solidFill>
                  <a:srgbClr val="000000"/>
                </a:solidFill>
                <a:latin typeface="Helvetica Neue"/>
                <a:ea typeface="Helvetica Neue"/>
                <a:cs typeface="Helvetica Neue"/>
                <a:sym typeface="Helvetica Neue"/>
              </a:rPr>
              <a:t>, &lt;col</a:t>
            </a:r>
            <a:r>
              <a:rPr lang="en"/>
              <a:t>_idx&gt;</a:t>
            </a:r>
            <a:r>
              <a:rPr b="0" i="0" lang="en" sz="2100" u="none" cap="none" strike="noStrike">
                <a:solidFill>
                  <a:srgbClr val="000000"/>
                </a:solidFill>
                <a:latin typeface="Helvetica Neue"/>
                <a:ea typeface="Helvetica Neue"/>
                <a:cs typeface="Helvetica Neue"/>
                <a:sym typeface="Helvetica Neue"/>
              </a:rPr>
              <a:t>] - command to get values in DataFrame based on row and column locations</a:t>
            </a:r>
            <a:endParaRPr/>
          </a:p>
          <a:p>
            <a:pPr indent="-292100" lvl="0" marL="292100" rtl="0" algn="l">
              <a:lnSpc>
                <a:spcPct val="100000"/>
              </a:lnSpc>
              <a:spcBef>
                <a:spcPts val="270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.loc[&lt;</a:t>
            </a:r>
            <a:r>
              <a:rPr lang="en">
                <a:solidFill>
                  <a:schemeClr val="dk1"/>
                </a:solidFill>
              </a:rPr>
              <a:t>row_names&gt;</a:t>
            </a:r>
            <a:r>
              <a:rPr lang="en"/>
              <a:t>, &lt;</a:t>
            </a:r>
            <a:r>
              <a:rPr lang="en">
                <a:solidFill>
                  <a:schemeClr val="dk1"/>
                </a:solidFill>
              </a:rPr>
              <a:t>col_names&gt;</a:t>
            </a:r>
            <a:r>
              <a:rPr b="0" i="0" lang="en" sz="2100" u="none" cap="none" strike="noStrike">
                <a:solidFill>
                  <a:srgbClr val="000000"/>
                </a:solidFill>
                <a:latin typeface="Helvetica Neue"/>
                <a:ea typeface="Helvetica Neue"/>
                <a:cs typeface="Helvetica Neue"/>
                <a:sym typeface="Helvetica Neue"/>
              </a:rPr>
              <a:t>] - command to get values in DataFrame based on row values and column values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108"/>
          <p:cNvSpPr txBox="1"/>
          <p:nvPr/>
        </p:nvSpPr>
        <p:spPr>
          <a:xfrm>
            <a:off x="200016" y="3656123"/>
            <a:ext cx="8592600" cy="304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peoples_df.iloc[</a:t>
            </a:r>
            <a:r>
              <a:rPr b="1" i="0" lang="en" sz="1600" u="none" cap="none" strike="noStrike">
                <a:solidFill>
                  <a:srgbClr val="1DAD01"/>
                </a:solidFill>
                <a:latin typeface="Courier New"/>
                <a:ea typeface="Courier New"/>
                <a:cs typeface="Courier New"/>
                <a:sym typeface="Courier New"/>
              </a:rPr>
              <a:t>range(1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a:t>
            </a:r>
            <a:endParaRPr sz="1600"/>
          </a:p>
        </p:txBody>
      </p:sp>
      <p:sp>
        <p:nvSpPr>
          <p:cNvPr id="698" name="Google Shape;698;p108"/>
          <p:cNvSpPr txBox="1"/>
          <p:nvPr/>
        </p:nvSpPr>
        <p:spPr>
          <a:xfrm>
            <a:off x="173150" y="770751"/>
            <a:ext cx="8588100" cy="1543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import</a:t>
            </a:r>
            <a:r>
              <a:rPr b="1" i="0" lang="en" sz="1600" u="none" cap="none" strike="noStrike">
                <a:solidFill>
                  <a:srgbClr val="000000"/>
                </a:solidFill>
                <a:latin typeface="Courier New"/>
                <a:ea typeface="Courier New"/>
                <a:cs typeface="Courier New"/>
                <a:sym typeface="Courier New"/>
              </a:rPr>
              <a:t> pandas </a:t>
            </a:r>
            <a:r>
              <a:rPr b="1" i="0" lang="en" sz="1600" u="none" cap="none" strike="noStrike">
                <a:solidFill>
                  <a:srgbClr val="1DAD01"/>
                </a:solidFill>
                <a:latin typeface="Courier New"/>
                <a:ea typeface="Courier New"/>
                <a:cs typeface="Courier New"/>
                <a:sym typeface="Courier New"/>
              </a:rPr>
              <a:t>as</a:t>
            </a:r>
            <a:r>
              <a:rPr b="1" i="0" lang="en" sz="1600" u="none" cap="none" strike="noStrike">
                <a:solidFill>
                  <a:srgbClr val="000000"/>
                </a:solidFill>
                <a:latin typeface="Courier New"/>
                <a:ea typeface="Courier New"/>
                <a:cs typeface="Courier New"/>
                <a:sym typeface="Courier New"/>
              </a:rPr>
              <a:t> pd </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2</a:t>
            </a:r>
            <a:r>
              <a:rPr b="1" i="0" lang="en" sz="1600" u="none" cap="none" strike="noStrike">
                <a:solidFill>
                  <a:srgbClr val="000000"/>
                </a:solidFill>
                <a:latin typeface="Courier New"/>
                <a:ea typeface="Courier New"/>
                <a:cs typeface="Courier New"/>
                <a:sym typeface="Courier New"/>
              </a:rPr>
              <a:t> peoples_df = pd.DataFrame(</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    {"name" : [</a:t>
            </a:r>
            <a:r>
              <a:rPr b="1" i="0" lang="en" sz="1600" u="none" cap="none" strike="noStrike">
                <a:solidFill>
                  <a:srgbClr val="B41600"/>
                </a:solidFill>
                <a:latin typeface="Courier New"/>
                <a:ea typeface="Courier New"/>
                <a:cs typeface="Courier New"/>
                <a:sym typeface="Courier New"/>
              </a:rPr>
              <a:t>"Bob"</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"Sue"</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"Tom"</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“Pam”</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4</a:t>
            </a:r>
            <a:r>
              <a:rPr b="1" i="0" lang="en" sz="1600" u="none" cap="none" strike="noStrike">
                <a:solidFill>
                  <a:srgbClr val="000000"/>
                </a:solidFill>
                <a:latin typeface="Courier New"/>
                <a:ea typeface="Courier New"/>
                <a:cs typeface="Courier New"/>
                <a:sym typeface="Courier New"/>
              </a:rPr>
              <a:t>     "age" : [</a:t>
            </a:r>
            <a:r>
              <a:rPr b="1" i="0" lang="en" sz="1600" u="none" cap="none" strike="noStrike">
                <a:solidFill>
                  <a:srgbClr val="1DAD01"/>
                </a:solidFill>
                <a:latin typeface="Courier New"/>
                <a:ea typeface="Courier New"/>
                <a:cs typeface="Courier New"/>
                <a:sym typeface="Courier New"/>
              </a:rPr>
              <a:t>56</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21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22</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35</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5</a:t>
            </a:r>
            <a:r>
              <a:rPr b="1" i="0" lang="en" sz="1600" u="none" cap="none" strike="noStrike">
                <a:solidFill>
                  <a:srgbClr val="000000"/>
                </a:solidFill>
                <a:latin typeface="Courier New"/>
                <a:ea typeface="Courier New"/>
                <a:cs typeface="Courier New"/>
                <a:sym typeface="Courier New"/>
              </a:rPr>
              <a:t>     "inches" : [</a:t>
            </a:r>
            <a:r>
              <a:rPr b="1" i="0" lang="en" sz="1600" u="none" cap="none" strike="noStrike">
                <a:solidFill>
                  <a:srgbClr val="1DAD01"/>
                </a:solidFill>
                <a:latin typeface="Courier New"/>
                <a:ea typeface="Courier New"/>
                <a:cs typeface="Courier New"/>
                <a:sym typeface="Courier New"/>
              </a:rPr>
              <a:t>71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63.5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68.5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62</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6</a:t>
            </a:r>
            <a:r>
              <a:rPr b="1" i="0" lang="en" sz="1600" u="none" cap="none" strike="noStrike">
                <a:solidFill>
                  <a:srgbClr val="000000"/>
                </a:solidFill>
                <a:latin typeface="Courier New"/>
                <a:ea typeface="Courier New"/>
                <a:cs typeface="Courier New"/>
                <a:sym typeface="Courier New"/>
              </a:rPr>
              <a:t> peoples_df</a:t>
            </a:r>
            <a:endParaRPr sz="1600"/>
          </a:p>
        </p:txBody>
      </p:sp>
      <p:pic>
        <p:nvPicPr>
          <p:cNvPr descr="Group" id="699" name="Google Shape;699;p108"/>
          <p:cNvPicPr preferRelativeResize="0"/>
          <p:nvPr/>
        </p:nvPicPr>
        <p:blipFill rotWithShape="1">
          <a:blip r:embed="rId3">
            <a:alphaModFix/>
          </a:blip>
          <a:srcRect b="34168" l="58786" r="28858" t="49193"/>
          <a:stretch/>
        </p:blipFill>
        <p:spPr>
          <a:xfrm>
            <a:off x="196308" y="2332386"/>
            <a:ext cx="1889824" cy="1192956"/>
          </a:xfrm>
          <a:prstGeom prst="rect">
            <a:avLst/>
          </a:prstGeom>
          <a:noFill/>
          <a:ln>
            <a:noFill/>
          </a:ln>
        </p:spPr>
      </p:pic>
      <p:sp>
        <p:nvSpPr>
          <p:cNvPr id="700" name="Google Shape;700;p108"/>
          <p:cNvSpPr txBox="1"/>
          <p:nvPr>
            <p:ph type="title"/>
          </p:nvPr>
        </p:nvSpPr>
        <p:spPr>
          <a:xfrm>
            <a:off x="133625" y="133950"/>
            <a:ext cx="87630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400"/>
              <a:buFont typeface="Helvetica Neue"/>
              <a:buNone/>
            </a:pPr>
            <a:r>
              <a:rPr lang="en" sz="2000"/>
              <a:t>Which rows will print after the following command (from which row indexes)?</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109"/>
          <p:cNvSpPr txBox="1"/>
          <p:nvPr/>
        </p:nvSpPr>
        <p:spPr>
          <a:xfrm>
            <a:off x="200016" y="3656123"/>
            <a:ext cx="8592600" cy="304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peoples_df.iloc[</a:t>
            </a:r>
            <a:r>
              <a:rPr b="1" i="0" lang="en" sz="1600" u="none" cap="none" strike="noStrike">
                <a:solidFill>
                  <a:srgbClr val="1DAD01"/>
                </a:solidFill>
                <a:latin typeface="Courier New"/>
                <a:ea typeface="Courier New"/>
                <a:cs typeface="Courier New"/>
                <a:sym typeface="Courier New"/>
              </a:rPr>
              <a:t>range(1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a:t>
            </a:r>
            <a:endParaRPr sz="1600"/>
          </a:p>
        </p:txBody>
      </p:sp>
      <p:sp>
        <p:nvSpPr>
          <p:cNvPr id="706" name="Google Shape;706;p109"/>
          <p:cNvSpPr txBox="1"/>
          <p:nvPr/>
        </p:nvSpPr>
        <p:spPr>
          <a:xfrm>
            <a:off x="173150" y="770751"/>
            <a:ext cx="8588100" cy="1543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import</a:t>
            </a:r>
            <a:r>
              <a:rPr b="1" i="0" lang="en" sz="1600" u="none" cap="none" strike="noStrike">
                <a:solidFill>
                  <a:srgbClr val="000000"/>
                </a:solidFill>
                <a:latin typeface="Courier New"/>
                <a:ea typeface="Courier New"/>
                <a:cs typeface="Courier New"/>
                <a:sym typeface="Courier New"/>
              </a:rPr>
              <a:t> pandas </a:t>
            </a:r>
            <a:r>
              <a:rPr b="1" i="0" lang="en" sz="1600" u="none" cap="none" strike="noStrike">
                <a:solidFill>
                  <a:srgbClr val="1DAD01"/>
                </a:solidFill>
                <a:latin typeface="Courier New"/>
                <a:ea typeface="Courier New"/>
                <a:cs typeface="Courier New"/>
                <a:sym typeface="Courier New"/>
              </a:rPr>
              <a:t>as</a:t>
            </a:r>
            <a:r>
              <a:rPr b="1" i="0" lang="en" sz="1600" u="none" cap="none" strike="noStrike">
                <a:solidFill>
                  <a:srgbClr val="000000"/>
                </a:solidFill>
                <a:latin typeface="Courier New"/>
                <a:ea typeface="Courier New"/>
                <a:cs typeface="Courier New"/>
                <a:sym typeface="Courier New"/>
              </a:rPr>
              <a:t> pd </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2</a:t>
            </a:r>
            <a:r>
              <a:rPr b="1" i="0" lang="en" sz="1600" u="none" cap="none" strike="noStrike">
                <a:solidFill>
                  <a:srgbClr val="000000"/>
                </a:solidFill>
                <a:latin typeface="Courier New"/>
                <a:ea typeface="Courier New"/>
                <a:cs typeface="Courier New"/>
                <a:sym typeface="Courier New"/>
              </a:rPr>
              <a:t> peoples_df = pd.DataFrame(</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    {"name" : [</a:t>
            </a:r>
            <a:r>
              <a:rPr b="1" i="0" lang="en" sz="1600" u="none" cap="none" strike="noStrike">
                <a:solidFill>
                  <a:srgbClr val="B41600"/>
                </a:solidFill>
                <a:latin typeface="Courier New"/>
                <a:ea typeface="Courier New"/>
                <a:cs typeface="Courier New"/>
                <a:sym typeface="Courier New"/>
              </a:rPr>
              <a:t>"Bob"</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"Sue"</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"Tom"</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“Pam”</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4</a:t>
            </a:r>
            <a:r>
              <a:rPr b="1" i="0" lang="en" sz="1600" u="none" cap="none" strike="noStrike">
                <a:solidFill>
                  <a:srgbClr val="000000"/>
                </a:solidFill>
                <a:latin typeface="Courier New"/>
                <a:ea typeface="Courier New"/>
                <a:cs typeface="Courier New"/>
                <a:sym typeface="Courier New"/>
              </a:rPr>
              <a:t>     "age" : [</a:t>
            </a:r>
            <a:r>
              <a:rPr b="1" i="0" lang="en" sz="1600" u="none" cap="none" strike="noStrike">
                <a:solidFill>
                  <a:srgbClr val="1DAD01"/>
                </a:solidFill>
                <a:latin typeface="Courier New"/>
                <a:ea typeface="Courier New"/>
                <a:cs typeface="Courier New"/>
                <a:sym typeface="Courier New"/>
              </a:rPr>
              <a:t>56</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21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22</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35</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5</a:t>
            </a:r>
            <a:r>
              <a:rPr b="1" i="0" lang="en" sz="1600" u="none" cap="none" strike="noStrike">
                <a:solidFill>
                  <a:srgbClr val="000000"/>
                </a:solidFill>
                <a:latin typeface="Courier New"/>
                <a:ea typeface="Courier New"/>
                <a:cs typeface="Courier New"/>
                <a:sym typeface="Courier New"/>
              </a:rPr>
              <a:t>     "inches" : [</a:t>
            </a:r>
            <a:r>
              <a:rPr b="1" i="0" lang="en" sz="1600" u="none" cap="none" strike="noStrike">
                <a:solidFill>
                  <a:srgbClr val="1DAD01"/>
                </a:solidFill>
                <a:latin typeface="Courier New"/>
                <a:ea typeface="Courier New"/>
                <a:cs typeface="Courier New"/>
                <a:sym typeface="Courier New"/>
              </a:rPr>
              <a:t>71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63.5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68.5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62</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6</a:t>
            </a:r>
            <a:r>
              <a:rPr b="1" i="0" lang="en" sz="1600" u="none" cap="none" strike="noStrike">
                <a:solidFill>
                  <a:srgbClr val="000000"/>
                </a:solidFill>
                <a:latin typeface="Courier New"/>
                <a:ea typeface="Courier New"/>
                <a:cs typeface="Courier New"/>
                <a:sym typeface="Courier New"/>
              </a:rPr>
              <a:t> peoples_df</a:t>
            </a:r>
            <a:endParaRPr sz="1600"/>
          </a:p>
        </p:txBody>
      </p:sp>
      <p:pic>
        <p:nvPicPr>
          <p:cNvPr descr="Group" id="707" name="Google Shape;707;p109"/>
          <p:cNvPicPr preferRelativeResize="0"/>
          <p:nvPr/>
        </p:nvPicPr>
        <p:blipFill rotWithShape="1">
          <a:blip r:embed="rId3">
            <a:alphaModFix/>
          </a:blip>
          <a:srcRect b="34168" l="58786" r="28858" t="49193"/>
          <a:stretch/>
        </p:blipFill>
        <p:spPr>
          <a:xfrm>
            <a:off x="196308" y="2332386"/>
            <a:ext cx="1889824" cy="1192956"/>
          </a:xfrm>
          <a:prstGeom prst="rect">
            <a:avLst/>
          </a:prstGeom>
          <a:noFill/>
          <a:ln>
            <a:noFill/>
          </a:ln>
        </p:spPr>
      </p:pic>
      <p:cxnSp>
        <p:nvCxnSpPr>
          <p:cNvPr id="708" name="Google Shape;708;p109"/>
          <p:cNvCxnSpPr>
            <a:stCxn id="709" idx="0"/>
          </p:cNvCxnSpPr>
          <p:nvPr/>
        </p:nvCxnSpPr>
        <p:spPr>
          <a:xfrm flipH="1" rot="10800000">
            <a:off x="880049" y="3961025"/>
            <a:ext cx="6000" cy="275400"/>
          </a:xfrm>
          <a:prstGeom prst="straightConnector1">
            <a:avLst/>
          </a:prstGeom>
          <a:noFill/>
          <a:ln cap="flat" cmpd="sng" w="25400">
            <a:solidFill>
              <a:srgbClr val="000000"/>
            </a:solidFill>
            <a:prstDash val="solid"/>
            <a:miter lim="400000"/>
            <a:headEnd len="sm" w="sm" type="none"/>
            <a:tailEnd len="med" w="med" type="triangle"/>
          </a:ln>
        </p:spPr>
      </p:cxnSp>
      <p:sp>
        <p:nvSpPr>
          <p:cNvPr id="709" name="Google Shape;709;p109"/>
          <p:cNvSpPr txBox="1"/>
          <p:nvPr/>
        </p:nvSpPr>
        <p:spPr>
          <a:xfrm>
            <a:off x="-1" y="4236425"/>
            <a:ext cx="1760100" cy="437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variable name for DataFrame</a:t>
            </a:r>
            <a:endParaRPr sz="900"/>
          </a:p>
        </p:txBody>
      </p:sp>
      <p:sp>
        <p:nvSpPr>
          <p:cNvPr id="710" name="Google Shape;710;p109"/>
          <p:cNvSpPr txBox="1"/>
          <p:nvPr>
            <p:ph type="title"/>
          </p:nvPr>
        </p:nvSpPr>
        <p:spPr>
          <a:xfrm>
            <a:off x="133625" y="133950"/>
            <a:ext cx="87630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400"/>
              <a:buFont typeface="Helvetica Neue"/>
              <a:buNone/>
            </a:pPr>
            <a:r>
              <a:rPr lang="en" sz="2000"/>
              <a:t>Which rows will print after the following command (from which row indexes)?</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110"/>
          <p:cNvSpPr txBox="1"/>
          <p:nvPr/>
        </p:nvSpPr>
        <p:spPr>
          <a:xfrm>
            <a:off x="200016" y="3656123"/>
            <a:ext cx="8592600" cy="304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peoples_df.iloc[</a:t>
            </a:r>
            <a:r>
              <a:rPr b="1" i="0" lang="en" sz="1600" u="none" cap="none" strike="noStrike">
                <a:solidFill>
                  <a:srgbClr val="1DAD01"/>
                </a:solidFill>
                <a:latin typeface="Courier New"/>
                <a:ea typeface="Courier New"/>
                <a:cs typeface="Courier New"/>
                <a:sym typeface="Courier New"/>
              </a:rPr>
              <a:t>range(1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a:t>
            </a:r>
            <a:endParaRPr sz="1600"/>
          </a:p>
        </p:txBody>
      </p:sp>
      <p:sp>
        <p:nvSpPr>
          <p:cNvPr id="716" name="Google Shape;716;p110"/>
          <p:cNvSpPr txBox="1"/>
          <p:nvPr/>
        </p:nvSpPr>
        <p:spPr>
          <a:xfrm>
            <a:off x="1760100" y="4236425"/>
            <a:ext cx="1505100" cy="63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get values in DataFrame based on row and column locations</a:t>
            </a:r>
            <a:endParaRPr sz="900"/>
          </a:p>
        </p:txBody>
      </p:sp>
      <p:cxnSp>
        <p:nvCxnSpPr>
          <p:cNvPr id="717" name="Google Shape;717;p110"/>
          <p:cNvCxnSpPr/>
          <p:nvPr/>
        </p:nvCxnSpPr>
        <p:spPr>
          <a:xfrm rot="10800000">
            <a:off x="1912454" y="3960935"/>
            <a:ext cx="0" cy="268200"/>
          </a:xfrm>
          <a:prstGeom prst="straightConnector1">
            <a:avLst/>
          </a:prstGeom>
          <a:noFill/>
          <a:ln cap="flat" cmpd="sng" w="25400">
            <a:solidFill>
              <a:srgbClr val="000000"/>
            </a:solidFill>
            <a:prstDash val="solid"/>
            <a:miter lim="400000"/>
            <a:headEnd len="sm" w="sm" type="none"/>
            <a:tailEnd len="med" w="med" type="triangle"/>
          </a:ln>
        </p:spPr>
      </p:cxnSp>
      <p:sp>
        <p:nvSpPr>
          <p:cNvPr id="718" name="Google Shape;718;p110"/>
          <p:cNvSpPr txBox="1"/>
          <p:nvPr/>
        </p:nvSpPr>
        <p:spPr>
          <a:xfrm>
            <a:off x="173150" y="770751"/>
            <a:ext cx="8588100" cy="1543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import</a:t>
            </a:r>
            <a:r>
              <a:rPr b="1" i="0" lang="en" sz="1600" u="none" cap="none" strike="noStrike">
                <a:solidFill>
                  <a:srgbClr val="000000"/>
                </a:solidFill>
                <a:latin typeface="Courier New"/>
                <a:ea typeface="Courier New"/>
                <a:cs typeface="Courier New"/>
                <a:sym typeface="Courier New"/>
              </a:rPr>
              <a:t> pandas </a:t>
            </a:r>
            <a:r>
              <a:rPr b="1" i="0" lang="en" sz="1600" u="none" cap="none" strike="noStrike">
                <a:solidFill>
                  <a:srgbClr val="1DAD01"/>
                </a:solidFill>
                <a:latin typeface="Courier New"/>
                <a:ea typeface="Courier New"/>
                <a:cs typeface="Courier New"/>
                <a:sym typeface="Courier New"/>
              </a:rPr>
              <a:t>as</a:t>
            </a:r>
            <a:r>
              <a:rPr b="1" i="0" lang="en" sz="1600" u="none" cap="none" strike="noStrike">
                <a:solidFill>
                  <a:srgbClr val="000000"/>
                </a:solidFill>
                <a:latin typeface="Courier New"/>
                <a:ea typeface="Courier New"/>
                <a:cs typeface="Courier New"/>
                <a:sym typeface="Courier New"/>
              </a:rPr>
              <a:t> pd </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2</a:t>
            </a:r>
            <a:r>
              <a:rPr b="1" i="0" lang="en" sz="1600" u="none" cap="none" strike="noStrike">
                <a:solidFill>
                  <a:srgbClr val="000000"/>
                </a:solidFill>
                <a:latin typeface="Courier New"/>
                <a:ea typeface="Courier New"/>
                <a:cs typeface="Courier New"/>
                <a:sym typeface="Courier New"/>
              </a:rPr>
              <a:t> peoples_df = pd.DataFrame(</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    {"name" : [</a:t>
            </a:r>
            <a:r>
              <a:rPr b="1" i="0" lang="en" sz="1600" u="none" cap="none" strike="noStrike">
                <a:solidFill>
                  <a:srgbClr val="B41600"/>
                </a:solidFill>
                <a:latin typeface="Courier New"/>
                <a:ea typeface="Courier New"/>
                <a:cs typeface="Courier New"/>
                <a:sym typeface="Courier New"/>
              </a:rPr>
              <a:t>"Bob"</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"Sue"</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"Tom"</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“Pam”</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4</a:t>
            </a:r>
            <a:r>
              <a:rPr b="1" i="0" lang="en" sz="1600" u="none" cap="none" strike="noStrike">
                <a:solidFill>
                  <a:srgbClr val="000000"/>
                </a:solidFill>
                <a:latin typeface="Courier New"/>
                <a:ea typeface="Courier New"/>
                <a:cs typeface="Courier New"/>
                <a:sym typeface="Courier New"/>
              </a:rPr>
              <a:t>     "age" : [</a:t>
            </a:r>
            <a:r>
              <a:rPr b="1" i="0" lang="en" sz="1600" u="none" cap="none" strike="noStrike">
                <a:solidFill>
                  <a:srgbClr val="1DAD01"/>
                </a:solidFill>
                <a:latin typeface="Courier New"/>
                <a:ea typeface="Courier New"/>
                <a:cs typeface="Courier New"/>
                <a:sym typeface="Courier New"/>
              </a:rPr>
              <a:t>56</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21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22</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35</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5</a:t>
            </a:r>
            <a:r>
              <a:rPr b="1" i="0" lang="en" sz="1600" u="none" cap="none" strike="noStrike">
                <a:solidFill>
                  <a:srgbClr val="000000"/>
                </a:solidFill>
                <a:latin typeface="Courier New"/>
                <a:ea typeface="Courier New"/>
                <a:cs typeface="Courier New"/>
                <a:sym typeface="Courier New"/>
              </a:rPr>
              <a:t>     "inches" : [</a:t>
            </a:r>
            <a:r>
              <a:rPr b="1" i="0" lang="en" sz="1600" u="none" cap="none" strike="noStrike">
                <a:solidFill>
                  <a:srgbClr val="1DAD01"/>
                </a:solidFill>
                <a:latin typeface="Courier New"/>
                <a:ea typeface="Courier New"/>
                <a:cs typeface="Courier New"/>
                <a:sym typeface="Courier New"/>
              </a:rPr>
              <a:t>71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63.5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68.5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62</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6</a:t>
            </a:r>
            <a:r>
              <a:rPr b="1" i="0" lang="en" sz="1600" u="none" cap="none" strike="noStrike">
                <a:solidFill>
                  <a:srgbClr val="000000"/>
                </a:solidFill>
                <a:latin typeface="Courier New"/>
                <a:ea typeface="Courier New"/>
                <a:cs typeface="Courier New"/>
                <a:sym typeface="Courier New"/>
              </a:rPr>
              <a:t> peoples_df</a:t>
            </a:r>
            <a:endParaRPr sz="1600"/>
          </a:p>
        </p:txBody>
      </p:sp>
      <p:pic>
        <p:nvPicPr>
          <p:cNvPr descr="Group" id="719" name="Google Shape;719;p110"/>
          <p:cNvPicPr preferRelativeResize="0"/>
          <p:nvPr/>
        </p:nvPicPr>
        <p:blipFill rotWithShape="1">
          <a:blip r:embed="rId3">
            <a:alphaModFix/>
          </a:blip>
          <a:srcRect b="34168" l="58786" r="28858" t="49193"/>
          <a:stretch/>
        </p:blipFill>
        <p:spPr>
          <a:xfrm>
            <a:off x="196308" y="2332386"/>
            <a:ext cx="1889824" cy="1192956"/>
          </a:xfrm>
          <a:prstGeom prst="rect">
            <a:avLst/>
          </a:prstGeom>
          <a:noFill/>
          <a:ln>
            <a:noFill/>
          </a:ln>
        </p:spPr>
      </p:pic>
      <p:sp>
        <p:nvSpPr>
          <p:cNvPr id="720" name="Google Shape;720;p110"/>
          <p:cNvSpPr txBox="1"/>
          <p:nvPr/>
        </p:nvSpPr>
        <p:spPr>
          <a:xfrm>
            <a:off x="-1" y="4236425"/>
            <a:ext cx="1760100" cy="437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variable name for DataFrame</a:t>
            </a:r>
            <a:endParaRPr sz="900"/>
          </a:p>
        </p:txBody>
      </p:sp>
      <p:cxnSp>
        <p:nvCxnSpPr>
          <p:cNvPr id="721" name="Google Shape;721;p110"/>
          <p:cNvCxnSpPr/>
          <p:nvPr/>
        </p:nvCxnSpPr>
        <p:spPr>
          <a:xfrm flipH="1" rot="10800000">
            <a:off x="880049" y="3961025"/>
            <a:ext cx="6000" cy="275400"/>
          </a:xfrm>
          <a:prstGeom prst="straightConnector1">
            <a:avLst/>
          </a:prstGeom>
          <a:noFill/>
          <a:ln cap="flat" cmpd="sng" w="25400">
            <a:solidFill>
              <a:srgbClr val="000000"/>
            </a:solidFill>
            <a:prstDash val="solid"/>
            <a:miter lim="400000"/>
            <a:headEnd len="sm" w="sm" type="none"/>
            <a:tailEnd len="med" w="med" type="triangle"/>
          </a:ln>
        </p:spPr>
      </p:cxnSp>
      <p:sp>
        <p:nvSpPr>
          <p:cNvPr id="722" name="Google Shape;722;p110"/>
          <p:cNvSpPr txBox="1"/>
          <p:nvPr>
            <p:ph type="title"/>
          </p:nvPr>
        </p:nvSpPr>
        <p:spPr>
          <a:xfrm>
            <a:off x="133625" y="133950"/>
            <a:ext cx="87630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400"/>
              <a:buFont typeface="Helvetica Neue"/>
              <a:buNone/>
            </a:pPr>
            <a:r>
              <a:rPr lang="en" sz="2000"/>
              <a:t>Which rows will print after the following command (from which row indexes)?</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11"/>
          <p:cNvSpPr txBox="1"/>
          <p:nvPr/>
        </p:nvSpPr>
        <p:spPr>
          <a:xfrm>
            <a:off x="200016" y="3656123"/>
            <a:ext cx="8592600" cy="304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peoples_df.iloc[</a:t>
            </a:r>
            <a:r>
              <a:rPr b="1" i="0" lang="en" sz="1600" u="none" cap="none" strike="noStrike">
                <a:solidFill>
                  <a:srgbClr val="1DAD01"/>
                </a:solidFill>
                <a:latin typeface="Courier New"/>
                <a:ea typeface="Courier New"/>
                <a:cs typeface="Courier New"/>
                <a:sym typeface="Courier New"/>
              </a:rPr>
              <a:t>range(1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a:t>
            </a:r>
            <a:endParaRPr sz="1600"/>
          </a:p>
        </p:txBody>
      </p:sp>
      <p:sp>
        <p:nvSpPr>
          <p:cNvPr id="728" name="Google Shape;728;p111"/>
          <p:cNvSpPr txBox="1"/>
          <p:nvPr/>
        </p:nvSpPr>
        <p:spPr>
          <a:xfrm>
            <a:off x="2348599" y="2551025"/>
            <a:ext cx="1332300" cy="63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This gives a range of numbers from 1-2 for row locations</a:t>
            </a:r>
            <a:endParaRPr sz="900"/>
          </a:p>
        </p:txBody>
      </p:sp>
      <p:cxnSp>
        <p:nvCxnSpPr>
          <p:cNvPr id="729" name="Google Shape;729;p111"/>
          <p:cNvCxnSpPr/>
          <p:nvPr/>
        </p:nvCxnSpPr>
        <p:spPr>
          <a:xfrm flipH="1">
            <a:off x="3009800" y="3419300"/>
            <a:ext cx="9900" cy="308400"/>
          </a:xfrm>
          <a:prstGeom prst="straightConnector1">
            <a:avLst/>
          </a:prstGeom>
          <a:noFill/>
          <a:ln cap="flat" cmpd="sng" w="25400">
            <a:solidFill>
              <a:srgbClr val="000000"/>
            </a:solidFill>
            <a:prstDash val="solid"/>
            <a:miter lim="400000"/>
            <a:headEnd len="sm" w="sm" type="none"/>
            <a:tailEnd len="med" w="med" type="triangle"/>
          </a:ln>
        </p:spPr>
      </p:cxnSp>
      <p:sp>
        <p:nvSpPr>
          <p:cNvPr id="730" name="Google Shape;730;p111"/>
          <p:cNvSpPr txBox="1"/>
          <p:nvPr/>
        </p:nvSpPr>
        <p:spPr>
          <a:xfrm>
            <a:off x="173150" y="770751"/>
            <a:ext cx="8588100" cy="1543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import</a:t>
            </a:r>
            <a:r>
              <a:rPr b="1" i="0" lang="en" sz="1600" u="none" cap="none" strike="noStrike">
                <a:solidFill>
                  <a:srgbClr val="000000"/>
                </a:solidFill>
                <a:latin typeface="Courier New"/>
                <a:ea typeface="Courier New"/>
                <a:cs typeface="Courier New"/>
                <a:sym typeface="Courier New"/>
              </a:rPr>
              <a:t> pandas </a:t>
            </a:r>
            <a:r>
              <a:rPr b="1" i="0" lang="en" sz="1600" u="none" cap="none" strike="noStrike">
                <a:solidFill>
                  <a:srgbClr val="1DAD01"/>
                </a:solidFill>
                <a:latin typeface="Courier New"/>
                <a:ea typeface="Courier New"/>
                <a:cs typeface="Courier New"/>
                <a:sym typeface="Courier New"/>
              </a:rPr>
              <a:t>as</a:t>
            </a:r>
            <a:r>
              <a:rPr b="1" i="0" lang="en" sz="1600" u="none" cap="none" strike="noStrike">
                <a:solidFill>
                  <a:srgbClr val="000000"/>
                </a:solidFill>
                <a:latin typeface="Courier New"/>
                <a:ea typeface="Courier New"/>
                <a:cs typeface="Courier New"/>
                <a:sym typeface="Courier New"/>
              </a:rPr>
              <a:t> pd </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2</a:t>
            </a:r>
            <a:r>
              <a:rPr b="1" i="0" lang="en" sz="1600" u="none" cap="none" strike="noStrike">
                <a:solidFill>
                  <a:srgbClr val="000000"/>
                </a:solidFill>
                <a:latin typeface="Courier New"/>
                <a:ea typeface="Courier New"/>
                <a:cs typeface="Courier New"/>
                <a:sym typeface="Courier New"/>
              </a:rPr>
              <a:t> peoples_df = pd.DataFrame(</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    {"name" : [</a:t>
            </a:r>
            <a:r>
              <a:rPr b="1" i="0" lang="en" sz="1600" u="none" cap="none" strike="noStrike">
                <a:solidFill>
                  <a:srgbClr val="B41600"/>
                </a:solidFill>
                <a:latin typeface="Courier New"/>
                <a:ea typeface="Courier New"/>
                <a:cs typeface="Courier New"/>
                <a:sym typeface="Courier New"/>
              </a:rPr>
              <a:t>"Bob"</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"Sue"</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"Tom"</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“Pam”</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4</a:t>
            </a:r>
            <a:r>
              <a:rPr b="1" i="0" lang="en" sz="1600" u="none" cap="none" strike="noStrike">
                <a:solidFill>
                  <a:srgbClr val="000000"/>
                </a:solidFill>
                <a:latin typeface="Courier New"/>
                <a:ea typeface="Courier New"/>
                <a:cs typeface="Courier New"/>
                <a:sym typeface="Courier New"/>
              </a:rPr>
              <a:t>     "age" : [</a:t>
            </a:r>
            <a:r>
              <a:rPr b="1" i="0" lang="en" sz="1600" u="none" cap="none" strike="noStrike">
                <a:solidFill>
                  <a:srgbClr val="1DAD01"/>
                </a:solidFill>
                <a:latin typeface="Courier New"/>
                <a:ea typeface="Courier New"/>
                <a:cs typeface="Courier New"/>
                <a:sym typeface="Courier New"/>
              </a:rPr>
              <a:t>56</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21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22</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35</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5</a:t>
            </a:r>
            <a:r>
              <a:rPr b="1" i="0" lang="en" sz="1600" u="none" cap="none" strike="noStrike">
                <a:solidFill>
                  <a:srgbClr val="000000"/>
                </a:solidFill>
                <a:latin typeface="Courier New"/>
                <a:ea typeface="Courier New"/>
                <a:cs typeface="Courier New"/>
                <a:sym typeface="Courier New"/>
              </a:rPr>
              <a:t>     "inches" : [</a:t>
            </a:r>
            <a:r>
              <a:rPr b="1" i="0" lang="en" sz="1600" u="none" cap="none" strike="noStrike">
                <a:solidFill>
                  <a:srgbClr val="1DAD01"/>
                </a:solidFill>
                <a:latin typeface="Courier New"/>
                <a:ea typeface="Courier New"/>
                <a:cs typeface="Courier New"/>
                <a:sym typeface="Courier New"/>
              </a:rPr>
              <a:t>71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63.5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68.5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62</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6</a:t>
            </a:r>
            <a:r>
              <a:rPr b="1" i="0" lang="en" sz="1600" u="none" cap="none" strike="noStrike">
                <a:solidFill>
                  <a:srgbClr val="000000"/>
                </a:solidFill>
                <a:latin typeface="Courier New"/>
                <a:ea typeface="Courier New"/>
                <a:cs typeface="Courier New"/>
                <a:sym typeface="Courier New"/>
              </a:rPr>
              <a:t> peoples_df</a:t>
            </a:r>
            <a:endParaRPr sz="1600"/>
          </a:p>
        </p:txBody>
      </p:sp>
      <p:pic>
        <p:nvPicPr>
          <p:cNvPr descr="Group" id="731" name="Google Shape;731;p111"/>
          <p:cNvPicPr preferRelativeResize="0"/>
          <p:nvPr/>
        </p:nvPicPr>
        <p:blipFill rotWithShape="1">
          <a:blip r:embed="rId3">
            <a:alphaModFix/>
          </a:blip>
          <a:srcRect b="34168" l="58786" r="28858" t="49193"/>
          <a:stretch/>
        </p:blipFill>
        <p:spPr>
          <a:xfrm>
            <a:off x="196308" y="2332386"/>
            <a:ext cx="1889824" cy="1192956"/>
          </a:xfrm>
          <a:prstGeom prst="rect">
            <a:avLst/>
          </a:prstGeom>
          <a:noFill/>
          <a:ln>
            <a:noFill/>
          </a:ln>
        </p:spPr>
      </p:pic>
      <p:sp>
        <p:nvSpPr>
          <p:cNvPr id="732" name="Google Shape;732;p111"/>
          <p:cNvSpPr txBox="1"/>
          <p:nvPr/>
        </p:nvSpPr>
        <p:spPr>
          <a:xfrm>
            <a:off x="1760100" y="4236425"/>
            <a:ext cx="1505100" cy="63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get values in DataFrame based on row and column locations</a:t>
            </a:r>
            <a:endParaRPr sz="900"/>
          </a:p>
        </p:txBody>
      </p:sp>
      <p:cxnSp>
        <p:nvCxnSpPr>
          <p:cNvPr id="733" name="Google Shape;733;p111"/>
          <p:cNvCxnSpPr/>
          <p:nvPr/>
        </p:nvCxnSpPr>
        <p:spPr>
          <a:xfrm rot="10800000">
            <a:off x="1912454" y="3960935"/>
            <a:ext cx="0" cy="268200"/>
          </a:xfrm>
          <a:prstGeom prst="straightConnector1">
            <a:avLst/>
          </a:prstGeom>
          <a:noFill/>
          <a:ln cap="flat" cmpd="sng" w="25400">
            <a:solidFill>
              <a:srgbClr val="000000"/>
            </a:solidFill>
            <a:prstDash val="solid"/>
            <a:miter lim="400000"/>
            <a:headEnd len="sm" w="sm" type="none"/>
            <a:tailEnd len="med" w="med" type="triangle"/>
          </a:ln>
        </p:spPr>
      </p:cxnSp>
      <p:sp>
        <p:nvSpPr>
          <p:cNvPr id="734" name="Google Shape;734;p111"/>
          <p:cNvSpPr txBox="1"/>
          <p:nvPr/>
        </p:nvSpPr>
        <p:spPr>
          <a:xfrm>
            <a:off x="-1" y="4236425"/>
            <a:ext cx="1760100" cy="437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variable name for DataFrame</a:t>
            </a:r>
            <a:endParaRPr sz="900"/>
          </a:p>
        </p:txBody>
      </p:sp>
      <p:cxnSp>
        <p:nvCxnSpPr>
          <p:cNvPr id="735" name="Google Shape;735;p111"/>
          <p:cNvCxnSpPr/>
          <p:nvPr/>
        </p:nvCxnSpPr>
        <p:spPr>
          <a:xfrm flipH="1" rot="10800000">
            <a:off x="880049" y="3961025"/>
            <a:ext cx="6000" cy="275400"/>
          </a:xfrm>
          <a:prstGeom prst="straightConnector1">
            <a:avLst/>
          </a:prstGeom>
          <a:noFill/>
          <a:ln cap="flat" cmpd="sng" w="25400">
            <a:solidFill>
              <a:srgbClr val="000000"/>
            </a:solidFill>
            <a:prstDash val="solid"/>
            <a:miter lim="400000"/>
            <a:headEnd len="sm" w="sm" type="none"/>
            <a:tailEnd len="med" w="med" type="triangle"/>
          </a:ln>
        </p:spPr>
      </p:cxnSp>
      <p:sp>
        <p:nvSpPr>
          <p:cNvPr id="736" name="Google Shape;736;p111"/>
          <p:cNvSpPr txBox="1"/>
          <p:nvPr>
            <p:ph type="title"/>
          </p:nvPr>
        </p:nvSpPr>
        <p:spPr>
          <a:xfrm>
            <a:off x="133625" y="133950"/>
            <a:ext cx="87630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400"/>
              <a:buFont typeface="Helvetica Neue"/>
              <a:buNone/>
            </a:pPr>
            <a:r>
              <a:rPr lang="en" sz="2000"/>
              <a:t>Which rows will print after the following command (from which row indexes)?</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112"/>
          <p:cNvSpPr txBox="1"/>
          <p:nvPr/>
        </p:nvSpPr>
        <p:spPr>
          <a:xfrm>
            <a:off x="200016" y="3656123"/>
            <a:ext cx="8592600" cy="304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peoples_df.iloc[</a:t>
            </a:r>
            <a:r>
              <a:rPr b="1" i="0" lang="en" sz="1600" u="none" cap="none" strike="noStrike">
                <a:solidFill>
                  <a:srgbClr val="1DAD01"/>
                </a:solidFill>
                <a:latin typeface="Courier New"/>
                <a:ea typeface="Courier New"/>
                <a:cs typeface="Courier New"/>
                <a:sym typeface="Courier New"/>
              </a:rPr>
              <a:t>range(1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a:t>
            </a:r>
            <a:endParaRPr sz="1600"/>
          </a:p>
        </p:txBody>
      </p:sp>
      <p:sp>
        <p:nvSpPr>
          <p:cNvPr id="742" name="Google Shape;742;p112"/>
          <p:cNvSpPr txBox="1"/>
          <p:nvPr/>
        </p:nvSpPr>
        <p:spPr>
          <a:xfrm>
            <a:off x="2348599" y="2551025"/>
            <a:ext cx="1332300" cy="63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This gives a range of numbers from 1-2 for row locations</a:t>
            </a:r>
            <a:endParaRPr sz="900"/>
          </a:p>
        </p:txBody>
      </p:sp>
      <p:cxnSp>
        <p:nvCxnSpPr>
          <p:cNvPr id="743" name="Google Shape;743;p112"/>
          <p:cNvCxnSpPr/>
          <p:nvPr/>
        </p:nvCxnSpPr>
        <p:spPr>
          <a:xfrm flipH="1">
            <a:off x="3009800" y="3419300"/>
            <a:ext cx="9900" cy="308400"/>
          </a:xfrm>
          <a:prstGeom prst="straightConnector1">
            <a:avLst/>
          </a:prstGeom>
          <a:noFill/>
          <a:ln cap="flat" cmpd="sng" w="25400">
            <a:solidFill>
              <a:srgbClr val="000000"/>
            </a:solidFill>
            <a:prstDash val="solid"/>
            <a:miter lim="400000"/>
            <a:headEnd len="sm" w="sm" type="none"/>
            <a:tailEnd len="med" w="med" type="triangle"/>
          </a:ln>
        </p:spPr>
      </p:cxnSp>
      <p:sp>
        <p:nvSpPr>
          <p:cNvPr id="744" name="Google Shape;744;p112"/>
          <p:cNvSpPr txBox="1"/>
          <p:nvPr/>
        </p:nvSpPr>
        <p:spPr>
          <a:xfrm>
            <a:off x="173150" y="770751"/>
            <a:ext cx="8588100" cy="1543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import</a:t>
            </a:r>
            <a:r>
              <a:rPr b="1" i="0" lang="en" sz="1600" u="none" cap="none" strike="noStrike">
                <a:solidFill>
                  <a:srgbClr val="000000"/>
                </a:solidFill>
                <a:latin typeface="Courier New"/>
                <a:ea typeface="Courier New"/>
                <a:cs typeface="Courier New"/>
                <a:sym typeface="Courier New"/>
              </a:rPr>
              <a:t> pandas </a:t>
            </a:r>
            <a:r>
              <a:rPr b="1" i="0" lang="en" sz="1600" u="none" cap="none" strike="noStrike">
                <a:solidFill>
                  <a:srgbClr val="1DAD01"/>
                </a:solidFill>
                <a:latin typeface="Courier New"/>
                <a:ea typeface="Courier New"/>
                <a:cs typeface="Courier New"/>
                <a:sym typeface="Courier New"/>
              </a:rPr>
              <a:t>as</a:t>
            </a:r>
            <a:r>
              <a:rPr b="1" i="0" lang="en" sz="1600" u="none" cap="none" strike="noStrike">
                <a:solidFill>
                  <a:srgbClr val="000000"/>
                </a:solidFill>
                <a:latin typeface="Courier New"/>
                <a:ea typeface="Courier New"/>
                <a:cs typeface="Courier New"/>
                <a:sym typeface="Courier New"/>
              </a:rPr>
              <a:t> pd </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2</a:t>
            </a:r>
            <a:r>
              <a:rPr b="1" i="0" lang="en" sz="1600" u="none" cap="none" strike="noStrike">
                <a:solidFill>
                  <a:srgbClr val="000000"/>
                </a:solidFill>
                <a:latin typeface="Courier New"/>
                <a:ea typeface="Courier New"/>
                <a:cs typeface="Courier New"/>
                <a:sym typeface="Courier New"/>
              </a:rPr>
              <a:t> peoples_df = pd.DataFrame(</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    {"name" : [</a:t>
            </a:r>
            <a:r>
              <a:rPr b="1" i="0" lang="en" sz="1600" u="none" cap="none" strike="noStrike">
                <a:solidFill>
                  <a:srgbClr val="B41600"/>
                </a:solidFill>
                <a:latin typeface="Courier New"/>
                <a:ea typeface="Courier New"/>
                <a:cs typeface="Courier New"/>
                <a:sym typeface="Courier New"/>
              </a:rPr>
              <a:t>"Bob"</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"Sue"</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"Tom"</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“Pam”</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4</a:t>
            </a:r>
            <a:r>
              <a:rPr b="1" i="0" lang="en" sz="1600" u="none" cap="none" strike="noStrike">
                <a:solidFill>
                  <a:srgbClr val="000000"/>
                </a:solidFill>
                <a:latin typeface="Courier New"/>
                <a:ea typeface="Courier New"/>
                <a:cs typeface="Courier New"/>
                <a:sym typeface="Courier New"/>
              </a:rPr>
              <a:t>     "age" : [</a:t>
            </a:r>
            <a:r>
              <a:rPr b="1" i="0" lang="en" sz="1600" u="none" cap="none" strike="noStrike">
                <a:solidFill>
                  <a:srgbClr val="1DAD01"/>
                </a:solidFill>
                <a:latin typeface="Courier New"/>
                <a:ea typeface="Courier New"/>
                <a:cs typeface="Courier New"/>
                <a:sym typeface="Courier New"/>
              </a:rPr>
              <a:t>56</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21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22</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35</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5</a:t>
            </a:r>
            <a:r>
              <a:rPr b="1" i="0" lang="en" sz="1600" u="none" cap="none" strike="noStrike">
                <a:solidFill>
                  <a:srgbClr val="000000"/>
                </a:solidFill>
                <a:latin typeface="Courier New"/>
                <a:ea typeface="Courier New"/>
                <a:cs typeface="Courier New"/>
                <a:sym typeface="Courier New"/>
              </a:rPr>
              <a:t>     "inches" : [</a:t>
            </a:r>
            <a:r>
              <a:rPr b="1" i="0" lang="en" sz="1600" u="none" cap="none" strike="noStrike">
                <a:solidFill>
                  <a:srgbClr val="1DAD01"/>
                </a:solidFill>
                <a:latin typeface="Courier New"/>
                <a:ea typeface="Courier New"/>
                <a:cs typeface="Courier New"/>
                <a:sym typeface="Courier New"/>
              </a:rPr>
              <a:t>71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63.5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68.5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62</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6</a:t>
            </a:r>
            <a:r>
              <a:rPr b="1" i="0" lang="en" sz="1600" u="none" cap="none" strike="noStrike">
                <a:solidFill>
                  <a:srgbClr val="000000"/>
                </a:solidFill>
                <a:latin typeface="Courier New"/>
                <a:ea typeface="Courier New"/>
                <a:cs typeface="Courier New"/>
                <a:sym typeface="Courier New"/>
              </a:rPr>
              <a:t> peoples_df</a:t>
            </a:r>
            <a:endParaRPr sz="1600"/>
          </a:p>
        </p:txBody>
      </p:sp>
      <p:pic>
        <p:nvPicPr>
          <p:cNvPr descr="Group" id="745" name="Google Shape;745;p112"/>
          <p:cNvPicPr preferRelativeResize="0"/>
          <p:nvPr/>
        </p:nvPicPr>
        <p:blipFill rotWithShape="1">
          <a:blip r:embed="rId3">
            <a:alphaModFix/>
          </a:blip>
          <a:srcRect b="34168" l="58786" r="28858" t="49193"/>
          <a:stretch/>
        </p:blipFill>
        <p:spPr>
          <a:xfrm>
            <a:off x="196308" y="2332386"/>
            <a:ext cx="1889824" cy="1192956"/>
          </a:xfrm>
          <a:prstGeom prst="rect">
            <a:avLst/>
          </a:prstGeom>
          <a:noFill/>
          <a:ln>
            <a:noFill/>
          </a:ln>
        </p:spPr>
      </p:pic>
      <p:sp>
        <p:nvSpPr>
          <p:cNvPr id="746" name="Google Shape;746;p112"/>
          <p:cNvSpPr txBox="1"/>
          <p:nvPr/>
        </p:nvSpPr>
        <p:spPr>
          <a:xfrm>
            <a:off x="1760100" y="4236425"/>
            <a:ext cx="1505100" cy="63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get values in DataFrame based on row and column locations</a:t>
            </a:r>
            <a:endParaRPr sz="900"/>
          </a:p>
        </p:txBody>
      </p:sp>
      <p:cxnSp>
        <p:nvCxnSpPr>
          <p:cNvPr id="747" name="Google Shape;747;p112"/>
          <p:cNvCxnSpPr/>
          <p:nvPr/>
        </p:nvCxnSpPr>
        <p:spPr>
          <a:xfrm rot="10800000">
            <a:off x="1912454" y="3960935"/>
            <a:ext cx="0" cy="268200"/>
          </a:xfrm>
          <a:prstGeom prst="straightConnector1">
            <a:avLst/>
          </a:prstGeom>
          <a:noFill/>
          <a:ln cap="flat" cmpd="sng" w="25400">
            <a:solidFill>
              <a:srgbClr val="000000"/>
            </a:solidFill>
            <a:prstDash val="solid"/>
            <a:miter lim="400000"/>
            <a:headEnd len="sm" w="sm" type="none"/>
            <a:tailEnd len="med" w="med" type="triangle"/>
          </a:ln>
        </p:spPr>
      </p:cxnSp>
      <p:sp>
        <p:nvSpPr>
          <p:cNvPr id="748" name="Google Shape;748;p112"/>
          <p:cNvSpPr txBox="1"/>
          <p:nvPr/>
        </p:nvSpPr>
        <p:spPr>
          <a:xfrm>
            <a:off x="-1" y="4236425"/>
            <a:ext cx="1760100" cy="437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variable name for DataFrame</a:t>
            </a:r>
            <a:endParaRPr sz="900"/>
          </a:p>
        </p:txBody>
      </p:sp>
      <p:cxnSp>
        <p:nvCxnSpPr>
          <p:cNvPr id="749" name="Google Shape;749;p112"/>
          <p:cNvCxnSpPr/>
          <p:nvPr/>
        </p:nvCxnSpPr>
        <p:spPr>
          <a:xfrm flipH="1" rot="10800000">
            <a:off x="880049" y="3961025"/>
            <a:ext cx="6000" cy="275400"/>
          </a:xfrm>
          <a:prstGeom prst="straightConnector1">
            <a:avLst/>
          </a:prstGeom>
          <a:noFill/>
          <a:ln cap="flat" cmpd="sng" w="25400">
            <a:solidFill>
              <a:srgbClr val="000000"/>
            </a:solidFill>
            <a:prstDash val="solid"/>
            <a:miter lim="400000"/>
            <a:headEnd len="sm" w="sm" type="none"/>
            <a:tailEnd len="med" w="med" type="triangle"/>
          </a:ln>
        </p:spPr>
      </p:cxnSp>
      <p:sp>
        <p:nvSpPr>
          <p:cNvPr id="750" name="Google Shape;750;p112"/>
          <p:cNvSpPr txBox="1"/>
          <p:nvPr/>
        </p:nvSpPr>
        <p:spPr>
          <a:xfrm>
            <a:off x="3265200" y="4086225"/>
            <a:ext cx="15051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Helvetica Neue"/>
                <a:ea typeface="Helvetica Neue"/>
                <a:cs typeface="Helvetica Neue"/>
                <a:sym typeface="Helvetica Neue"/>
              </a:rPr>
              <a:t>This colon symbol represents all of the columns</a:t>
            </a:r>
            <a:endParaRPr sz="900">
              <a:solidFill>
                <a:schemeClr val="dk1"/>
              </a:solidFill>
            </a:endParaRPr>
          </a:p>
        </p:txBody>
      </p:sp>
      <p:cxnSp>
        <p:nvCxnSpPr>
          <p:cNvPr id="751" name="Google Shape;751;p112"/>
          <p:cNvCxnSpPr/>
          <p:nvPr/>
        </p:nvCxnSpPr>
        <p:spPr>
          <a:xfrm rot="10800000">
            <a:off x="3817454" y="3913310"/>
            <a:ext cx="0" cy="268200"/>
          </a:xfrm>
          <a:prstGeom prst="straightConnector1">
            <a:avLst/>
          </a:prstGeom>
          <a:noFill/>
          <a:ln cap="flat" cmpd="sng" w="25400">
            <a:solidFill>
              <a:srgbClr val="000000"/>
            </a:solidFill>
            <a:prstDash val="solid"/>
            <a:miter lim="400000"/>
            <a:headEnd len="sm" w="sm" type="none"/>
            <a:tailEnd len="med" w="med" type="triangle"/>
          </a:ln>
        </p:spPr>
      </p:cxnSp>
      <p:sp>
        <p:nvSpPr>
          <p:cNvPr id="752" name="Google Shape;752;p112"/>
          <p:cNvSpPr txBox="1"/>
          <p:nvPr>
            <p:ph type="title"/>
          </p:nvPr>
        </p:nvSpPr>
        <p:spPr>
          <a:xfrm>
            <a:off x="133625" y="133950"/>
            <a:ext cx="87630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400"/>
              <a:buFont typeface="Helvetica Neue"/>
              <a:buNone/>
            </a:pPr>
            <a:r>
              <a:rPr lang="en" sz="2000"/>
              <a:t>Which rows will print after the following command (from which row indexes)?</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13"/>
          <p:cNvSpPr txBox="1"/>
          <p:nvPr/>
        </p:nvSpPr>
        <p:spPr>
          <a:xfrm>
            <a:off x="200016" y="3656123"/>
            <a:ext cx="8592600" cy="304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peoples_df.iloc[</a:t>
            </a:r>
            <a:r>
              <a:rPr b="1" i="0" lang="en" sz="1600" u="none" cap="none" strike="noStrike">
                <a:solidFill>
                  <a:srgbClr val="1DAD01"/>
                </a:solidFill>
                <a:latin typeface="Courier New"/>
                <a:ea typeface="Courier New"/>
                <a:cs typeface="Courier New"/>
                <a:sym typeface="Courier New"/>
              </a:rPr>
              <a:t>range(1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a:t>
            </a:r>
            <a:endParaRPr sz="1600"/>
          </a:p>
        </p:txBody>
      </p:sp>
      <p:sp>
        <p:nvSpPr>
          <p:cNvPr id="758" name="Google Shape;758;p113"/>
          <p:cNvSpPr txBox="1"/>
          <p:nvPr/>
        </p:nvSpPr>
        <p:spPr>
          <a:xfrm>
            <a:off x="173150" y="770751"/>
            <a:ext cx="8588100" cy="1543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1</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import</a:t>
            </a:r>
            <a:r>
              <a:rPr b="1" i="0" lang="en" sz="1600" u="none" cap="none" strike="noStrike">
                <a:solidFill>
                  <a:srgbClr val="000000"/>
                </a:solidFill>
                <a:latin typeface="Courier New"/>
                <a:ea typeface="Courier New"/>
                <a:cs typeface="Courier New"/>
                <a:sym typeface="Courier New"/>
              </a:rPr>
              <a:t> pandas </a:t>
            </a:r>
            <a:r>
              <a:rPr b="1" i="0" lang="en" sz="1600" u="none" cap="none" strike="noStrike">
                <a:solidFill>
                  <a:srgbClr val="1DAD01"/>
                </a:solidFill>
                <a:latin typeface="Courier New"/>
                <a:ea typeface="Courier New"/>
                <a:cs typeface="Courier New"/>
                <a:sym typeface="Courier New"/>
              </a:rPr>
              <a:t>as</a:t>
            </a:r>
            <a:r>
              <a:rPr b="1" i="0" lang="en" sz="1600" u="none" cap="none" strike="noStrike">
                <a:solidFill>
                  <a:srgbClr val="000000"/>
                </a:solidFill>
                <a:latin typeface="Courier New"/>
                <a:ea typeface="Courier New"/>
                <a:cs typeface="Courier New"/>
                <a:sym typeface="Courier New"/>
              </a:rPr>
              <a:t> pd </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2</a:t>
            </a:r>
            <a:r>
              <a:rPr b="1" i="0" lang="en" sz="1600" u="none" cap="none" strike="noStrike">
                <a:solidFill>
                  <a:srgbClr val="000000"/>
                </a:solidFill>
                <a:latin typeface="Courier New"/>
                <a:ea typeface="Courier New"/>
                <a:cs typeface="Courier New"/>
                <a:sym typeface="Courier New"/>
              </a:rPr>
              <a:t> peoples_df = pd.DataFrame(</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3</a:t>
            </a:r>
            <a:r>
              <a:rPr b="1" i="0" lang="en" sz="1600" u="none" cap="none" strike="noStrike">
                <a:solidFill>
                  <a:srgbClr val="000000"/>
                </a:solidFill>
                <a:latin typeface="Courier New"/>
                <a:ea typeface="Courier New"/>
                <a:cs typeface="Courier New"/>
                <a:sym typeface="Courier New"/>
              </a:rPr>
              <a:t>    {"name" : [</a:t>
            </a:r>
            <a:r>
              <a:rPr b="1" i="0" lang="en" sz="1600" u="none" cap="none" strike="noStrike">
                <a:solidFill>
                  <a:srgbClr val="B41600"/>
                </a:solidFill>
                <a:latin typeface="Courier New"/>
                <a:ea typeface="Courier New"/>
                <a:cs typeface="Courier New"/>
                <a:sym typeface="Courier New"/>
              </a:rPr>
              <a:t>"Bob"</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"Sue"</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B41600"/>
                </a:solidFill>
                <a:latin typeface="Courier New"/>
                <a:ea typeface="Courier New"/>
                <a:cs typeface="Courier New"/>
                <a:sym typeface="Courier New"/>
              </a:rPr>
              <a:t>"Tom"</a:t>
            </a:r>
            <a:r>
              <a:rPr b="1" i="0" lang="en" sz="1600" u="none" cap="none" strike="noStrike">
                <a:solidFill>
                  <a:srgbClr val="000000"/>
                </a:solidFill>
                <a:latin typeface="Courier New"/>
                <a:ea typeface="Courier New"/>
                <a:cs typeface="Courier New"/>
                <a:sym typeface="Courier New"/>
              </a:rPr>
              <a:t>, </a:t>
            </a:r>
            <a:r>
              <a:rPr b="1" lang="en" sz="1600">
                <a:solidFill>
                  <a:srgbClr val="B41600"/>
                </a:solidFill>
                <a:latin typeface="Courier New"/>
                <a:ea typeface="Courier New"/>
                <a:cs typeface="Courier New"/>
                <a:sym typeface="Courier New"/>
              </a:rPr>
              <a:t>"</a:t>
            </a:r>
            <a:r>
              <a:rPr b="1" i="0" lang="en" sz="1600" u="none" cap="none" strike="noStrike">
                <a:solidFill>
                  <a:srgbClr val="B41600"/>
                </a:solidFill>
                <a:latin typeface="Courier New"/>
                <a:ea typeface="Courier New"/>
                <a:cs typeface="Courier New"/>
                <a:sym typeface="Courier New"/>
              </a:rPr>
              <a:t>Pam</a:t>
            </a:r>
            <a:r>
              <a:rPr b="1" lang="en" sz="1600">
                <a:solidFill>
                  <a:srgbClr val="B41600"/>
                </a:solidFill>
                <a:latin typeface="Courier New"/>
                <a:ea typeface="Courier New"/>
                <a:cs typeface="Courier New"/>
                <a:sym typeface="Courier New"/>
              </a:rPr>
              <a:t>"</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4</a:t>
            </a:r>
            <a:r>
              <a:rPr b="1" i="0" lang="en" sz="1600" u="none" cap="none" strike="noStrike">
                <a:solidFill>
                  <a:srgbClr val="000000"/>
                </a:solidFill>
                <a:latin typeface="Courier New"/>
                <a:ea typeface="Courier New"/>
                <a:cs typeface="Courier New"/>
                <a:sym typeface="Courier New"/>
              </a:rPr>
              <a:t>     "age" : [</a:t>
            </a:r>
            <a:r>
              <a:rPr b="1" i="0" lang="en" sz="1600" u="none" cap="none" strike="noStrike">
                <a:solidFill>
                  <a:srgbClr val="1DAD01"/>
                </a:solidFill>
                <a:latin typeface="Courier New"/>
                <a:ea typeface="Courier New"/>
                <a:cs typeface="Courier New"/>
                <a:sym typeface="Courier New"/>
              </a:rPr>
              <a:t>56</a:t>
            </a:r>
            <a:r>
              <a:rPr b="1" i="0" lang="en" sz="1600" u="none" cap="none" strike="noStrike">
                <a:solidFill>
                  <a:srgbClr val="000000"/>
                </a:solidFill>
                <a:latin typeface="Courier New"/>
                <a:ea typeface="Courier New"/>
                <a:cs typeface="Courier New"/>
                <a:sym typeface="Courier New"/>
              </a:rPr>
              <a:t>, </a:t>
            </a:r>
            <a:r>
              <a:rPr b="1" i="0" lang="en" sz="1600" u="none" cap="none" strike="noStrike">
                <a:solidFill>
                  <a:srgbClr val="1DAD01"/>
                </a:solidFill>
                <a:latin typeface="Courier New"/>
                <a:ea typeface="Courier New"/>
                <a:cs typeface="Courier New"/>
                <a:sym typeface="Courier New"/>
              </a:rPr>
              <a:t>21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22</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35</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5</a:t>
            </a:r>
            <a:r>
              <a:rPr b="1" i="0" lang="en" sz="1600" u="none" cap="none" strike="noStrike">
                <a:solidFill>
                  <a:srgbClr val="000000"/>
                </a:solidFill>
                <a:latin typeface="Courier New"/>
                <a:ea typeface="Courier New"/>
                <a:cs typeface="Courier New"/>
                <a:sym typeface="Courier New"/>
              </a:rPr>
              <a:t>     "inches" : [</a:t>
            </a:r>
            <a:r>
              <a:rPr b="1" i="0" lang="en" sz="1600" u="none" cap="none" strike="noStrike">
                <a:solidFill>
                  <a:srgbClr val="1DAD01"/>
                </a:solidFill>
                <a:latin typeface="Courier New"/>
                <a:ea typeface="Courier New"/>
                <a:cs typeface="Courier New"/>
                <a:sym typeface="Courier New"/>
              </a:rPr>
              <a:t>71</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63.5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68.5</a:t>
            </a:r>
            <a:r>
              <a:rPr b="1" i="0" lang="en" sz="1600" u="none" cap="none" strike="noStrike">
                <a:solidFill>
                  <a:srgbClr val="000000"/>
                </a:solidFill>
                <a:latin typeface="Courier New"/>
                <a:ea typeface="Courier New"/>
                <a:cs typeface="Courier New"/>
                <a:sym typeface="Courier New"/>
              </a:rPr>
              <a:t>,</a:t>
            </a:r>
            <a:r>
              <a:rPr b="1" i="0" lang="en" sz="1600" u="none" cap="none" strike="noStrike">
                <a:solidFill>
                  <a:srgbClr val="1DAD01"/>
                </a:solidFill>
                <a:latin typeface="Courier New"/>
                <a:ea typeface="Courier New"/>
                <a:cs typeface="Courier New"/>
                <a:sym typeface="Courier New"/>
              </a:rPr>
              <a:t> 62</a:t>
            </a:r>
            <a:r>
              <a:rPr b="1" i="0" lang="en" sz="1600" u="none" cap="none" strike="noStrike">
                <a:solidFill>
                  <a:srgbClr val="000000"/>
                </a:solidFill>
                <a:latin typeface="Courier New"/>
                <a:ea typeface="Courier New"/>
                <a:cs typeface="Courier New"/>
                <a:sym typeface="Courier New"/>
              </a:rPr>
              <a:t>]})</a:t>
            </a:r>
            <a:endParaRPr sz="1600"/>
          </a:p>
          <a:p>
            <a:pPr indent="0" lvl="0" marL="0" marR="0" rtl="0" algn="l">
              <a:lnSpc>
                <a:spcPct val="100000"/>
              </a:lnSpc>
              <a:spcBef>
                <a:spcPts val="0"/>
              </a:spcBef>
              <a:spcAft>
                <a:spcPts val="0"/>
              </a:spcAft>
              <a:buClr>
                <a:srgbClr val="929292"/>
              </a:buClr>
              <a:buSzPts val="2100"/>
              <a:buFont typeface="Courier New"/>
              <a:buNone/>
            </a:pPr>
            <a:r>
              <a:rPr b="0" i="0" lang="en" sz="1600" u="none" cap="none" strike="noStrike">
                <a:solidFill>
                  <a:srgbClr val="929292"/>
                </a:solidFill>
                <a:latin typeface="Courier New"/>
                <a:ea typeface="Courier New"/>
                <a:cs typeface="Courier New"/>
                <a:sym typeface="Courier New"/>
              </a:rPr>
              <a:t>6</a:t>
            </a:r>
            <a:r>
              <a:rPr b="1" i="0" lang="en" sz="1600" u="none" cap="none" strike="noStrike">
                <a:solidFill>
                  <a:srgbClr val="000000"/>
                </a:solidFill>
                <a:latin typeface="Courier New"/>
                <a:ea typeface="Courier New"/>
                <a:cs typeface="Courier New"/>
                <a:sym typeface="Courier New"/>
              </a:rPr>
              <a:t> peoples_df</a:t>
            </a:r>
            <a:endParaRPr sz="1600"/>
          </a:p>
        </p:txBody>
      </p:sp>
      <p:pic>
        <p:nvPicPr>
          <p:cNvPr descr="Group" id="759" name="Google Shape;759;p113"/>
          <p:cNvPicPr preferRelativeResize="0"/>
          <p:nvPr/>
        </p:nvPicPr>
        <p:blipFill rotWithShape="1">
          <a:blip r:embed="rId3">
            <a:alphaModFix/>
          </a:blip>
          <a:srcRect b="34168" l="58786" r="28858" t="49193"/>
          <a:stretch/>
        </p:blipFill>
        <p:spPr>
          <a:xfrm>
            <a:off x="196308" y="2332386"/>
            <a:ext cx="1889824" cy="1192956"/>
          </a:xfrm>
          <a:prstGeom prst="rect">
            <a:avLst/>
          </a:prstGeom>
          <a:noFill/>
          <a:ln>
            <a:noFill/>
          </a:ln>
        </p:spPr>
      </p:pic>
      <p:sp>
        <p:nvSpPr>
          <p:cNvPr id="760" name="Google Shape;760;p113"/>
          <p:cNvSpPr txBox="1"/>
          <p:nvPr>
            <p:ph type="title"/>
          </p:nvPr>
        </p:nvSpPr>
        <p:spPr>
          <a:xfrm>
            <a:off x="133625" y="133950"/>
            <a:ext cx="87630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400"/>
              <a:buFont typeface="Helvetica Neue"/>
              <a:buNone/>
            </a:pPr>
            <a:r>
              <a:rPr lang="en" sz="2000"/>
              <a:t>Which rows will print after the following command (from which row indexes)?</a:t>
            </a:r>
            <a:endParaRPr sz="2000"/>
          </a:p>
        </p:txBody>
      </p:sp>
      <p:pic>
        <p:nvPicPr>
          <p:cNvPr descr="Screen Shot 2018-08-16 at 4.11.47 PM.png" id="761" name="Google Shape;761;p113"/>
          <p:cNvPicPr preferRelativeResize="0"/>
          <p:nvPr/>
        </p:nvPicPr>
        <p:blipFill rotWithShape="1">
          <a:blip r:embed="rId4">
            <a:alphaModFix/>
          </a:blip>
          <a:srcRect b="15216" l="58794" r="29086" t="74681"/>
          <a:stretch/>
        </p:blipFill>
        <p:spPr>
          <a:xfrm>
            <a:off x="196251" y="4028900"/>
            <a:ext cx="2318624" cy="1058652"/>
          </a:xfrm>
          <a:prstGeom prst="rect">
            <a:avLst/>
          </a:prstGeom>
          <a:noFill/>
          <a:ln>
            <a:noFill/>
          </a:ln>
        </p:spPr>
      </p:pic>
      <p:sp>
        <p:nvSpPr>
          <p:cNvPr id="762" name="Google Shape;762;p113"/>
          <p:cNvSpPr txBox="1"/>
          <p:nvPr/>
        </p:nvSpPr>
        <p:spPr>
          <a:xfrm>
            <a:off x="3126515" y="4139257"/>
            <a:ext cx="5666100" cy="516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1900"/>
              <a:buFont typeface="Helvetica Neue"/>
              <a:buNone/>
            </a:pPr>
            <a:r>
              <a:rPr b="1" i="0" lang="en" sz="1900" u="sng" cap="none" strike="noStrike">
                <a:solidFill>
                  <a:srgbClr val="B41600"/>
                </a:solidFill>
                <a:latin typeface="Helvetica Neue"/>
                <a:ea typeface="Helvetica Neue"/>
                <a:cs typeface="Helvetica Neue"/>
                <a:sym typeface="Helvetica Neue"/>
              </a:rPr>
              <a:t>ANSWER: This prints rows with indexes 1 &amp; 2 </a:t>
            </a:r>
            <a:endParaRPr sz="900"/>
          </a:p>
          <a:p>
            <a:pPr indent="0" lvl="0" marL="0" marR="0" rtl="0" algn="ctr">
              <a:lnSpc>
                <a:spcPct val="100000"/>
              </a:lnSpc>
              <a:spcBef>
                <a:spcPts val="0"/>
              </a:spcBef>
              <a:spcAft>
                <a:spcPts val="0"/>
              </a:spcAft>
              <a:buClr>
                <a:srgbClr val="B41600"/>
              </a:buClr>
              <a:buSzPts val="1900"/>
              <a:buFont typeface="Helvetica Neue"/>
              <a:buNone/>
            </a:pPr>
            <a:r>
              <a:rPr b="1" i="0" lang="en" sz="1900" u="sng" cap="none" strike="noStrike">
                <a:solidFill>
                  <a:srgbClr val="B41600"/>
                </a:solidFill>
                <a:latin typeface="Helvetica Neue"/>
                <a:ea typeface="Helvetica Neue"/>
                <a:cs typeface="Helvetica Neue"/>
                <a:sym typeface="Helvetica Neue"/>
              </a:rPr>
              <a:t>since they are the second and third row</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Argparse Comments (Lab 6)</a:t>
            </a:r>
            <a:endParaRPr/>
          </a:p>
        </p:txBody>
      </p:sp>
      <p:sp>
        <p:nvSpPr>
          <p:cNvPr id="404" name="Google Shape;404;p69"/>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 sz="2400"/>
              <a:t>There are two types of arguments: positional and flag</a:t>
            </a:r>
            <a:endParaRPr sz="24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animEffect filter="fade" transition="in">
                                      <p:cBhvr>
                                        <p:cTn dur="1000"/>
                                        <p:tgtEl>
                                          <p:spTgt spid="40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14"/>
          <p:cNvSpPr txBox="1"/>
          <p:nvPr/>
        </p:nvSpPr>
        <p:spPr>
          <a:xfrm>
            <a:off x="275744" y="3200741"/>
            <a:ext cx="8592600" cy="304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2100" u="none" cap="none" strike="noStrike">
                <a:solidFill>
                  <a:srgbClr val="929292"/>
                </a:solidFill>
                <a:latin typeface="Courier New"/>
                <a:ea typeface="Courier New"/>
                <a:cs typeface="Courier New"/>
                <a:sym typeface="Courier New"/>
              </a:rPr>
              <a:t>1</a:t>
            </a:r>
            <a:r>
              <a:rPr b="1" i="0" lang="en" sz="2100" u="none" cap="none" strike="noStrike">
                <a:solidFill>
                  <a:srgbClr val="000000"/>
                </a:solidFill>
                <a:latin typeface="Courier New"/>
                <a:ea typeface="Courier New"/>
                <a:cs typeface="Courier New"/>
                <a:sym typeface="Courier New"/>
              </a:rPr>
              <a:t> peoples_df.loc[</a:t>
            </a:r>
            <a:r>
              <a:rPr b="1" i="0" lang="en" sz="2100" u="none" cap="none" strike="noStrike">
                <a:solidFill>
                  <a:srgbClr val="1DAD01"/>
                </a:solidFill>
                <a:latin typeface="Courier New"/>
                <a:ea typeface="Courier New"/>
                <a:cs typeface="Courier New"/>
                <a:sym typeface="Courier New"/>
              </a:rPr>
              <a:t>range(1</a:t>
            </a:r>
            <a:r>
              <a:rPr b="1" i="0" lang="en" sz="2100" u="none" cap="none" strike="noStrike">
                <a:solidFill>
                  <a:srgbClr val="000000"/>
                </a:solidFill>
                <a:latin typeface="Courier New"/>
                <a:ea typeface="Courier New"/>
                <a:cs typeface="Courier New"/>
                <a:sym typeface="Courier New"/>
              </a:rPr>
              <a:t>,</a:t>
            </a:r>
            <a:r>
              <a:rPr b="1" i="0" lang="en" sz="2100" u="none" cap="none" strike="noStrike">
                <a:solidFill>
                  <a:srgbClr val="1DAD01"/>
                </a:solidFill>
                <a:latin typeface="Courier New"/>
                <a:ea typeface="Courier New"/>
                <a:cs typeface="Courier New"/>
                <a:sym typeface="Courier New"/>
              </a:rPr>
              <a:t>3)</a:t>
            </a:r>
            <a:r>
              <a:rPr b="1" i="0" lang="en" sz="2100" u="none" cap="none" strike="noStrike">
                <a:solidFill>
                  <a:srgbClr val="000000"/>
                </a:solidFill>
                <a:latin typeface="Courier New"/>
                <a:ea typeface="Courier New"/>
                <a:cs typeface="Courier New"/>
                <a:sym typeface="Courier New"/>
              </a:rPr>
              <a:t>,:]</a:t>
            </a:r>
            <a:endParaRPr sz="900"/>
          </a:p>
        </p:txBody>
      </p:sp>
      <p:grpSp>
        <p:nvGrpSpPr>
          <p:cNvPr id="768" name="Google Shape;768;p114"/>
          <p:cNvGrpSpPr/>
          <p:nvPr/>
        </p:nvGrpSpPr>
        <p:grpSpPr>
          <a:xfrm>
            <a:off x="216590" y="1148209"/>
            <a:ext cx="6365852" cy="1943600"/>
            <a:chOff x="0" y="0"/>
            <a:chExt cx="10861376" cy="3685948"/>
          </a:xfrm>
        </p:grpSpPr>
        <p:pic>
          <p:nvPicPr>
            <p:cNvPr descr="Group" id="769" name="Google Shape;769;p114"/>
            <p:cNvPicPr preferRelativeResize="0"/>
            <p:nvPr/>
          </p:nvPicPr>
          <p:blipFill rotWithShape="1">
            <a:blip r:embed="rId3">
              <a:alphaModFix/>
            </a:blip>
            <a:srcRect b="34168" l="58786" r="28858" t="49193"/>
            <a:stretch/>
          </p:blipFill>
          <p:spPr>
            <a:xfrm>
              <a:off x="197281" y="587288"/>
              <a:ext cx="3681568" cy="3098660"/>
            </a:xfrm>
            <a:prstGeom prst="rect">
              <a:avLst/>
            </a:prstGeom>
            <a:noFill/>
            <a:ln>
              <a:noFill/>
            </a:ln>
          </p:spPr>
        </p:pic>
        <p:pic>
          <p:nvPicPr>
            <p:cNvPr descr="Screen Shot 2018-08-16 at 4.20.09 PM.png" id="770" name="Google Shape;770;p114"/>
            <p:cNvPicPr preferRelativeResize="0"/>
            <p:nvPr/>
          </p:nvPicPr>
          <p:blipFill rotWithShape="1">
            <a:blip r:embed="rId4">
              <a:alphaModFix/>
            </a:blip>
            <a:srcRect b="43394" l="58336" r="5771" t="53312"/>
            <a:stretch/>
          </p:blipFill>
          <p:spPr>
            <a:xfrm>
              <a:off x="0" y="1973"/>
              <a:ext cx="10861376" cy="622560"/>
            </a:xfrm>
            <a:prstGeom prst="rect">
              <a:avLst/>
            </a:prstGeom>
            <a:noFill/>
            <a:ln>
              <a:noFill/>
            </a:ln>
          </p:spPr>
        </p:pic>
        <p:pic>
          <p:nvPicPr>
            <p:cNvPr descr="Screen Shot 2018-08-16 at 4.20.09 PM.png" id="771" name="Google Shape;771;p114"/>
            <p:cNvPicPr preferRelativeResize="0"/>
            <p:nvPr/>
          </p:nvPicPr>
          <p:blipFill rotWithShape="1">
            <a:blip r:embed="rId4">
              <a:alphaModFix/>
            </a:blip>
            <a:srcRect b="49077" l="59644" r="38927" t="49076"/>
            <a:stretch/>
          </p:blipFill>
          <p:spPr>
            <a:xfrm>
              <a:off x="365571" y="0"/>
              <a:ext cx="431757" cy="348820"/>
            </a:xfrm>
            <a:prstGeom prst="rect">
              <a:avLst/>
            </a:prstGeom>
            <a:noFill/>
            <a:ln>
              <a:noFill/>
            </a:ln>
          </p:spPr>
        </p:pic>
      </p:grpSp>
      <p:sp>
        <p:nvSpPr>
          <p:cNvPr id="772" name="Google Shape;772;p114"/>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Which rows will print after the following command?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15"/>
          <p:cNvSpPr txBox="1"/>
          <p:nvPr/>
        </p:nvSpPr>
        <p:spPr>
          <a:xfrm>
            <a:off x="275744" y="3200741"/>
            <a:ext cx="8592600" cy="304800"/>
          </a:xfrm>
          <a:prstGeom prst="rect">
            <a:avLst/>
          </a:prstGeom>
          <a:noFill/>
          <a:ln cap="flat" cmpd="sng" w="9525">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929292"/>
              </a:buClr>
              <a:buSzPts val="2100"/>
              <a:buFont typeface="Courier New"/>
              <a:buNone/>
            </a:pPr>
            <a:r>
              <a:rPr b="0" i="0" lang="en" sz="2100" u="none" cap="none" strike="noStrike">
                <a:solidFill>
                  <a:srgbClr val="929292"/>
                </a:solidFill>
                <a:latin typeface="Courier New"/>
                <a:ea typeface="Courier New"/>
                <a:cs typeface="Courier New"/>
                <a:sym typeface="Courier New"/>
              </a:rPr>
              <a:t>1</a:t>
            </a:r>
            <a:r>
              <a:rPr b="1" i="0" lang="en" sz="2100" u="none" cap="none" strike="noStrike">
                <a:solidFill>
                  <a:srgbClr val="000000"/>
                </a:solidFill>
                <a:latin typeface="Courier New"/>
                <a:ea typeface="Courier New"/>
                <a:cs typeface="Courier New"/>
                <a:sym typeface="Courier New"/>
              </a:rPr>
              <a:t> peoples_df.loc[</a:t>
            </a:r>
            <a:r>
              <a:rPr b="1" i="0" lang="en" sz="2100" u="none" cap="none" strike="noStrike">
                <a:solidFill>
                  <a:srgbClr val="1DAD01"/>
                </a:solidFill>
                <a:latin typeface="Courier New"/>
                <a:ea typeface="Courier New"/>
                <a:cs typeface="Courier New"/>
                <a:sym typeface="Courier New"/>
              </a:rPr>
              <a:t>range(1</a:t>
            </a:r>
            <a:r>
              <a:rPr b="1" i="0" lang="en" sz="2100" u="none" cap="none" strike="noStrike">
                <a:solidFill>
                  <a:srgbClr val="000000"/>
                </a:solidFill>
                <a:latin typeface="Courier New"/>
                <a:ea typeface="Courier New"/>
                <a:cs typeface="Courier New"/>
                <a:sym typeface="Courier New"/>
              </a:rPr>
              <a:t>,</a:t>
            </a:r>
            <a:r>
              <a:rPr b="1" i="0" lang="en" sz="2100" u="none" cap="none" strike="noStrike">
                <a:solidFill>
                  <a:srgbClr val="1DAD01"/>
                </a:solidFill>
                <a:latin typeface="Courier New"/>
                <a:ea typeface="Courier New"/>
                <a:cs typeface="Courier New"/>
                <a:sym typeface="Courier New"/>
              </a:rPr>
              <a:t>3)</a:t>
            </a:r>
            <a:r>
              <a:rPr b="1" i="0" lang="en" sz="2100" u="none" cap="none" strike="noStrike">
                <a:solidFill>
                  <a:srgbClr val="000000"/>
                </a:solidFill>
                <a:latin typeface="Courier New"/>
                <a:ea typeface="Courier New"/>
                <a:cs typeface="Courier New"/>
                <a:sym typeface="Courier New"/>
              </a:rPr>
              <a:t>,:]</a:t>
            </a:r>
            <a:endParaRPr sz="900"/>
          </a:p>
        </p:txBody>
      </p:sp>
      <p:sp>
        <p:nvSpPr>
          <p:cNvPr id="778" name="Google Shape;778;p115"/>
          <p:cNvSpPr txBox="1"/>
          <p:nvPr/>
        </p:nvSpPr>
        <p:spPr>
          <a:xfrm>
            <a:off x="3337682" y="3912975"/>
            <a:ext cx="5436000" cy="651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1600"/>
              <a:buFont typeface="Helvetica Neue"/>
              <a:buNone/>
            </a:pPr>
            <a:r>
              <a:rPr b="1" i="0" lang="en" sz="1600" u="sng" cap="none" strike="noStrike">
                <a:solidFill>
                  <a:srgbClr val="B41600"/>
                </a:solidFill>
                <a:latin typeface="Helvetica Neue"/>
                <a:ea typeface="Helvetica Neue"/>
                <a:cs typeface="Helvetica Neue"/>
                <a:sym typeface="Helvetica Neue"/>
              </a:rPr>
              <a:t>ANSWER: This also prints rows with indexes 1 &amp; 2 </a:t>
            </a:r>
            <a:endParaRPr sz="900"/>
          </a:p>
          <a:p>
            <a:pPr indent="0" lvl="0" marL="0" marR="0" rtl="0" algn="ctr">
              <a:lnSpc>
                <a:spcPct val="100000"/>
              </a:lnSpc>
              <a:spcBef>
                <a:spcPts val="0"/>
              </a:spcBef>
              <a:spcAft>
                <a:spcPts val="0"/>
              </a:spcAft>
              <a:buClr>
                <a:srgbClr val="B41600"/>
              </a:buClr>
              <a:buSzPts val="1600"/>
              <a:buFont typeface="Helvetica Neue"/>
              <a:buNone/>
            </a:pPr>
            <a:r>
              <a:rPr b="1" i="0" lang="en" sz="1600" u="sng" cap="none" strike="noStrike">
                <a:solidFill>
                  <a:srgbClr val="B41600"/>
                </a:solidFill>
                <a:latin typeface="Helvetica Neue"/>
                <a:ea typeface="Helvetica Neue"/>
                <a:cs typeface="Helvetica Neue"/>
                <a:sym typeface="Helvetica Neue"/>
              </a:rPr>
              <a:t>since the value of these row indexes are 1 &amp; 2 respectively since we do NOT have row names</a:t>
            </a:r>
            <a:endParaRPr sz="900"/>
          </a:p>
        </p:txBody>
      </p:sp>
      <p:pic>
        <p:nvPicPr>
          <p:cNvPr descr="Screen Shot 2018-08-16 at 4.11.47 PM.png" id="779" name="Google Shape;779;p115"/>
          <p:cNvPicPr preferRelativeResize="0"/>
          <p:nvPr/>
        </p:nvPicPr>
        <p:blipFill rotWithShape="1">
          <a:blip r:embed="rId3">
            <a:alphaModFix/>
          </a:blip>
          <a:srcRect b="15216" l="58794" r="29086" t="74681"/>
          <a:stretch/>
        </p:blipFill>
        <p:spPr>
          <a:xfrm>
            <a:off x="314075" y="3705750"/>
            <a:ext cx="2381773" cy="1066024"/>
          </a:xfrm>
          <a:prstGeom prst="rect">
            <a:avLst/>
          </a:prstGeom>
          <a:noFill/>
          <a:ln>
            <a:noFill/>
          </a:ln>
        </p:spPr>
      </p:pic>
      <p:sp>
        <p:nvSpPr>
          <p:cNvPr id="780" name="Google Shape;780;p115"/>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Which rows will print after the following command?</a:t>
            </a:r>
            <a:endParaRPr/>
          </a:p>
        </p:txBody>
      </p:sp>
      <p:grpSp>
        <p:nvGrpSpPr>
          <p:cNvPr id="781" name="Google Shape;781;p115"/>
          <p:cNvGrpSpPr/>
          <p:nvPr/>
        </p:nvGrpSpPr>
        <p:grpSpPr>
          <a:xfrm>
            <a:off x="216590" y="1148209"/>
            <a:ext cx="6365852" cy="1943600"/>
            <a:chOff x="0" y="0"/>
            <a:chExt cx="10861376" cy="3685948"/>
          </a:xfrm>
        </p:grpSpPr>
        <p:pic>
          <p:nvPicPr>
            <p:cNvPr descr="Group" id="782" name="Google Shape;782;p115"/>
            <p:cNvPicPr preferRelativeResize="0"/>
            <p:nvPr/>
          </p:nvPicPr>
          <p:blipFill rotWithShape="1">
            <a:blip r:embed="rId4">
              <a:alphaModFix/>
            </a:blip>
            <a:srcRect b="34168" l="58786" r="28858" t="49193"/>
            <a:stretch/>
          </p:blipFill>
          <p:spPr>
            <a:xfrm>
              <a:off x="197281" y="587288"/>
              <a:ext cx="3681568" cy="3098660"/>
            </a:xfrm>
            <a:prstGeom prst="rect">
              <a:avLst/>
            </a:prstGeom>
            <a:noFill/>
            <a:ln>
              <a:noFill/>
            </a:ln>
          </p:spPr>
        </p:pic>
        <p:pic>
          <p:nvPicPr>
            <p:cNvPr descr="Screen Shot 2018-08-16 at 4.20.09 PM.png" id="783" name="Google Shape;783;p115"/>
            <p:cNvPicPr preferRelativeResize="0"/>
            <p:nvPr/>
          </p:nvPicPr>
          <p:blipFill rotWithShape="1">
            <a:blip r:embed="rId5">
              <a:alphaModFix/>
            </a:blip>
            <a:srcRect b="43394" l="58336" r="5771" t="53312"/>
            <a:stretch/>
          </p:blipFill>
          <p:spPr>
            <a:xfrm>
              <a:off x="0" y="1973"/>
              <a:ext cx="10861376" cy="622560"/>
            </a:xfrm>
            <a:prstGeom prst="rect">
              <a:avLst/>
            </a:prstGeom>
            <a:noFill/>
            <a:ln>
              <a:noFill/>
            </a:ln>
          </p:spPr>
        </p:pic>
        <p:pic>
          <p:nvPicPr>
            <p:cNvPr descr="Screen Shot 2018-08-16 at 4.20.09 PM.png" id="784" name="Google Shape;784;p115"/>
            <p:cNvPicPr preferRelativeResize="0"/>
            <p:nvPr/>
          </p:nvPicPr>
          <p:blipFill rotWithShape="1">
            <a:blip r:embed="rId5">
              <a:alphaModFix/>
            </a:blip>
            <a:srcRect b="49077" l="59644" r="38927" t="49076"/>
            <a:stretch/>
          </p:blipFill>
          <p:spPr>
            <a:xfrm>
              <a:off x="365571" y="0"/>
              <a:ext cx="431757" cy="34882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16"/>
          <p:cNvSpPr txBox="1"/>
          <p:nvPr>
            <p:ph type="title"/>
          </p:nvPr>
        </p:nvSpPr>
        <p:spPr>
          <a:xfrm>
            <a:off x="276322" y="-97313"/>
            <a:ext cx="7804500" cy="1138500"/>
          </a:xfrm>
          <a:prstGeom prst="rect">
            <a:avLst/>
          </a:prstGeom>
          <a:noFill/>
          <a:ln>
            <a:noFill/>
          </a:ln>
        </p:spPr>
        <p:txBody>
          <a:bodyPr anchorCtr="0" anchor="ctr" bIns="32750" lIns="32750" spcFirstLastPara="1" rIns="32750" wrap="square" tIns="32750">
            <a:noAutofit/>
          </a:bodyPr>
          <a:lstStyle/>
          <a:p>
            <a:pPr indent="0" lvl="0" marL="0" rtl="0" algn="ctr">
              <a:lnSpc>
                <a:spcPct val="100000"/>
              </a:lnSpc>
              <a:spcBef>
                <a:spcPts val="0"/>
              </a:spcBef>
              <a:spcAft>
                <a:spcPts val="0"/>
              </a:spcAft>
              <a:buClr>
                <a:srgbClr val="000000"/>
              </a:buClr>
              <a:buSzPts val="3200"/>
              <a:buFont typeface="Helvetica Neue"/>
              <a:buNone/>
            </a:pPr>
            <a:r>
              <a:rPr lang="en" sz="3000">
                <a:latin typeface="Helvetica Neue"/>
                <a:ea typeface="Helvetica Neue"/>
                <a:cs typeface="Helvetica Neue"/>
                <a:sym typeface="Helvetica Neue"/>
              </a:rPr>
              <a:t>Setting Row Names with </a:t>
            </a:r>
            <a:r>
              <a:rPr b="1" lang="en" sz="3000">
                <a:latin typeface="Helvetica Neue"/>
                <a:ea typeface="Helvetica Neue"/>
                <a:cs typeface="Helvetica Neue"/>
                <a:sym typeface="Helvetica Neue"/>
              </a:rPr>
              <a:t>.set_index()</a:t>
            </a:r>
            <a:endParaRPr sz="3000"/>
          </a:p>
        </p:txBody>
      </p:sp>
      <p:pic>
        <p:nvPicPr>
          <p:cNvPr descr="Screen Shot 2018-08-16 at 4.20.09 PM.png" id="790" name="Google Shape;790;p116"/>
          <p:cNvPicPr preferRelativeResize="0"/>
          <p:nvPr/>
        </p:nvPicPr>
        <p:blipFill rotWithShape="1">
          <a:blip r:embed="rId3">
            <a:alphaModFix/>
          </a:blip>
          <a:srcRect b="43395" l="58336" r="5771" t="48462"/>
          <a:stretch/>
        </p:blipFill>
        <p:spPr>
          <a:xfrm>
            <a:off x="-74101" y="2512650"/>
            <a:ext cx="5141677" cy="811976"/>
          </a:xfrm>
          <a:prstGeom prst="rect">
            <a:avLst/>
          </a:prstGeom>
          <a:noFill/>
          <a:ln>
            <a:noFill/>
          </a:ln>
        </p:spPr>
      </p:pic>
      <p:pic>
        <p:nvPicPr>
          <p:cNvPr descr="Screen Shot 2018-08-16 at 4.20.09 PM.png" id="791" name="Google Shape;791;p116"/>
          <p:cNvPicPr preferRelativeResize="0"/>
          <p:nvPr/>
        </p:nvPicPr>
        <p:blipFill rotWithShape="1">
          <a:blip r:embed="rId3">
            <a:alphaModFix/>
          </a:blip>
          <a:srcRect b="21307" l="58336" r="30429" t="59316"/>
          <a:stretch/>
        </p:blipFill>
        <p:spPr>
          <a:xfrm>
            <a:off x="227200" y="3363525"/>
            <a:ext cx="1753978" cy="1599148"/>
          </a:xfrm>
          <a:prstGeom prst="rect">
            <a:avLst/>
          </a:prstGeom>
          <a:noFill/>
          <a:ln>
            <a:noFill/>
          </a:ln>
        </p:spPr>
      </p:pic>
      <p:grpSp>
        <p:nvGrpSpPr>
          <p:cNvPr id="792" name="Google Shape;792;p116"/>
          <p:cNvGrpSpPr/>
          <p:nvPr/>
        </p:nvGrpSpPr>
        <p:grpSpPr>
          <a:xfrm>
            <a:off x="78794" y="884246"/>
            <a:ext cx="7636633" cy="1502532"/>
            <a:chOff x="0" y="0"/>
            <a:chExt cx="10861376" cy="2849483"/>
          </a:xfrm>
        </p:grpSpPr>
        <p:pic>
          <p:nvPicPr>
            <p:cNvPr descr="Group" id="793" name="Google Shape;793;p116"/>
            <p:cNvPicPr preferRelativeResize="0"/>
            <p:nvPr/>
          </p:nvPicPr>
          <p:blipFill rotWithShape="1">
            <a:blip r:embed="rId4">
              <a:alphaModFix/>
            </a:blip>
            <a:srcRect b="34168" l="58786" r="28858" t="49193"/>
            <a:stretch/>
          </p:blipFill>
          <p:spPr>
            <a:xfrm>
              <a:off x="197281" y="587287"/>
              <a:ext cx="2687750" cy="2262196"/>
            </a:xfrm>
            <a:prstGeom prst="rect">
              <a:avLst/>
            </a:prstGeom>
            <a:noFill/>
            <a:ln>
              <a:noFill/>
            </a:ln>
          </p:spPr>
        </p:pic>
        <p:pic>
          <p:nvPicPr>
            <p:cNvPr descr="Screen Shot 2018-08-16 at 4.20.09 PM.png" id="794" name="Google Shape;794;p116"/>
            <p:cNvPicPr preferRelativeResize="0"/>
            <p:nvPr/>
          </p:nvPicPr>
          <p:blipFill rotWithShape="1">
            <a:blip r:embed="rId3">
              <a:alphaModFix/>
            </a:blip>
            <a:srcRect b="43394" l="58336" r="5771" t="53312"/>
            <a:stretch/>
          </p:blipFill>
          <p:spPr>
            <a:xfrm>
              <a:off x="0" y="1973"/>
              <a:ext cx="10861376" cy="622560"/>
            </a:xfrm>
            <a:prstGeom prst="rect">
              <a:avLst/>
            </a:prstGeom>
            <a:noFill/>
            <a:ln>
              <a:noFill/>
            </a:ln>
          </p:spPr>
        </p:pic>
        <p:pic>
          <p:nvPicPr>
            <p:cNvPr descr="Screen Shot 2018-08-16 at 4.20.09 PM.png" id="795" name="Google Shape;795;p116"/>
            <p:cNvPicPr preferRelativeResize="0"/>
            <p:nvPr/>
          </p:nvPicPr>
          <p:blipFill rotWithShape="1">
            <a:blip r:embed="rId3">
              <a:alphaModFix/>
            </a:blip>
            <a:srcRect b="49077" l="59644" r="38927" t="49076"/>
            <a:stretch/>
          </p:blipFill>
          <p:spPr>
            <a:xfrm>
              <a:off x="365571" y="0"/>
              <a:ext cx="431757" cy="34882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pic>
        <p:nvPicPr>
          <p:cNvPr descr="Screen Shot 2018-08-16 at 4.20.09 PM.png" id="800" name="Google Shape;800;p117"/>
          <p:cNvPicPr preferRelativeResize="0"/>
          <p:nvPr/>
        </p:nvPicPr>
        <p:blipFill rotWithShape="1">
          <a:blip r:embed="rId3">
            <a:alphaModFix/>
          </a:blip>
          <a:srcRect b="21307" l="58336" r="30429" t="59316"/>
          <a:stretch/>
        </p:blipFill>
        <p:spPr>
          <a:xfrm>
            <a:off x="195390" y="1442343"/>
            <a:ext cx="2060781" cy="1666212"/>
          </a:xfrm>
          <a:prstGeom prst="rect">
            <a:avLst/>
          </a:prstGeom>
          <a:noFill/>
          <a:ln>
            <a:noFill/>
          </a:ln>
        </p:spPr>
      </p:pic>
      <p:grpSp>
        <p:nvGrpSpPr>
          <p:cNvPr id="801" name="Google Shape;801;p117"/>
          <p:cNvGrpSpPr/>
          <p:nvPr/>
        </p:nvGrpSpPr>
        <p:grpSpPr>
          <a:xfrm>
            <a:off x="163939" y="1099848"/>
            <a:ext cx="5958538" cy="325635"/>
            <a:chOff x="0" y="0"/>
            <a:chExt cx="10739974" cy="617551"/>
          </a:xfrm>
        </p:grpSpPr>
        <p:pic>
          <p:nvPicPr>
            <p:cNvPr descr="Screen Shot 2018-08-16 at 4.20.09 PM.png" id="802" name="Google Shape;802;p117"/>
            <p:cNvPicPr preferRelativeResize="0"/>
            <p:nvPr/>
          </p:nvPicPr>
          <p:blipFill rotWithShape="1">
            <a:blip r:embed="rId3">
              <a:alphaModFix/>
            </a:blip>
            <a:srcRect b="43394" l="58336" r="5771" t="53312"/>
            <a:stretch/>
          </p:blipFill>
          <p:spPr>
            <a:xfrm>
              <a:off x="0" y="1951"/>
              <a:ext cx="10739974" cy="615600"/>
            </a:xfrm>
            <a:prstGeom prst="rect">
              <a:avLst/>
            </a:prstGeom>
            <a:noFill/>
            <a:ln>
              <a:noFill/>
            </a:ln>
          </p:spPr>
        </p:pic>
        <p:pic>
          <p:nvPicPr>
            <p:cNvPr descr="Screen Shot 2018-08-16 at 4.20.09 PM.png" id="803" name="Google Shape;803;p117"/>
            <p:cNvPicPr preferRelativeResize="0"/>
            <p:nvPr/>
          </p:nvPicPr>
          <p:blipFill rotWithShape="1">
            <a:blip r:embed="rId3">
              <a:alphaModFix/>
            </a:blip>
            <a:srcRect b="49077" l="59644" r="38927" t="49076"/>
            <a:stretch/>
          </p:blipFill>
          <p:spPr>
            <a:xfrm>
              <a:off x="361484" y="0"/>
              <a:ext cx="426931" cy="344924"/>
            </a:xfrm>
            <a:prstGeom prst="rect">
              <a:avLst/>
            </a:prstGeom>
            <a:noFill/>
            <a:ln>
              <a:noFill/>
            </a:ln>
          </p:spPr>
        </p:pic>
      </p:grpSp>
      <p:pic>
        <p:nvPicPr>
          <p:cNvPr descr="Screen Shot 2018-08-16 at 4.36.15 PM.png" id="804" name="Google Shape;804;p117"/>
          <p:cNvPicPr preferRelativeResize="0"/>
          <p:nvPr/>
        </p:nvPicPr>
        <p:blipFill rotWithShape="1">
          <a:blip r:embed="rId4">
            <a:alphaModFix/>
          </a:blip>
          <a:srcRect b="36061" l="14043" r="50130" t="59206"/>
          <a:stretch/>
        </p:blipFill>
        <p:spPr>
          <a:xfrm>
            <a:off x="55199" y="3382550"/>
            <a:ext cx="6069651" cy="487400"/>
          </a:xfrm>
          <a:prstGeom prst="rect">
            <a:avLst/>
          </a:prstGeom>
          <a:noFill/>
          <a:ln>
            <a:noFill/>
          </a:ln>
        </p:spPr>
      </p:pic>
      <p:sp>
        <p:nvSpPr>
          <p:cNvPr id="805" name="Google Shape;805;p117"/>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Which rows will print after the following command?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18"/>
          <p:cNvSpPr txBox="1"/>
          <p:nvPr/>
        </p:nvSpPr>
        <p:spPr>
          <a:xfrm>
            <a:off x="660008" y="4044734"/>
            <a:ext cx="7004400" cy="649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2400"/>
              <a:buFont typeface="Helvetica Neue"/>
              <a:buNone/>
            </a:pPr>
            <a:r>
              <a:rPr b="1" i="0" lang="en" sz="2400" u="sng" cap="none" strike="noStrike">
                <a:solidFill>
                  <a:srgbClr val="B41600"/>
                </a:solidFill>
                <a:latin typeface="Helvetica Neue"/>
                <a:ea typeface="Helvetica Neue"/>
                <a:cs typeface="Helvetica Neue"/>
                <a:sym typeface="Helvetica Neue"/>
              </a:rPr>
              <a:t>ANSWER: This prints an ERROR since there is no row name “1”</a:t>
            </a:r>
            <a:endParaRPr sz="900"/>
          </a:p>
        </p:txBody>
      </p:sp>
      <p:pic>
        <p:nvPicPr>
          <p:cNvPr descr="Screen Shot 2018-08-16 at 4.20.09 PM.png" id="811" name="Google Shape;811;p118"/>
          <p:cNvPicPr preferRelativeResize="0"/>
          <p:nvPr/>
        </p:nvPicPr>
        <p:blipFill rotWithShape="1">
          <a:blip r:embed="rId3">
            <a:alphaModFix/>
          </a:blip>
          <a:srcRect b="21307" l="58336" r="30429" t="59316"/>
          <a:stretch/>
        </p:blipFill>
        <p:spPr>
          <a:xfrm>
            <a:off x="195390" y="1442343"/>
            <a:ext cx="2060781" cy="1666212"/>
          </a:xfrm>
          <a:prstGeom prst="rect">
            <a:avLst/>
          </a:prstGeom>
          <a:noFill/>
          <a:ln>
            <a:noFill/>
          </a:ln>
        </p:spPr>
      </p:pic>
      <p:grpSp>
        <p:nvGrpSpPr>
          <p:cNvPr id="812" name="Google Shape;812;p118"/>
          <p:cNvGrpSpPr/>
          <p:nvPr/>
        </p:nvGrpSpPr>
        <p:grpSpPr>
          <a:xfrm>
            <a:off x="163939" y="1099848"/>
            <a:ext cx="5958538" cy="325635"/>
            <a:chOff x="0" y="0"/>
            <a:chExt cx="10739974" cy="617551"/>
          </a:xfrm>
        </p:grpSpPr>
        <p:pic>
          <p:nvPicPr>
            <p:cNvPr descr="Screen Shot 2018-08-16 at 4.20.09 PM.png" id="813" name="Google Shape;813;p118"/>
            <p:cNvPicPr preferRelativeResize="0"/>
            <p:nvPr/>
          </p:nvPicPr>
          <p:blipFill rotWithShape="1">
            <a:blip r:embed="rId3">
              <a:alphaModFix/>
            </a:blip>
            <a:srcRect b="43394" l="58336" r="5771" t="53312"/>
            <a:stretch/>
          </p:blipFill>
          <p:spPr>
            <a:xfrm>
              <a:off x="0" y="1951"/>
              <a:ext cx="10739974" cy="615600"/>
            </a:xfrm>
            <a:prstGeom prst="rect">
              <a:avLst/>
            </a:prstGeom>
            <a:noFill/>
            <a:ln>
              <a:noFill/>
            </a:ln>
          </p:spPr>
        </p:pic>
        <p:pic>
          <p:nvPicPr>
            <p:cNvPr descr="Screen Shot 2018-08-16 at 4.20.09 PM.png" id="814" name="Google Shape;814;p118"/>
            <p:cNvPicPr preferRelativeResize="0"/>
            <p:nvPr/>
          </p:nvPicPr>
          <p:blipFill rotWithShape="1">
            <a:blip r:embed="rId3">
              <a:alphaModFix/>
            </a:blip>
            <a:srcRect b="49077" l="59644" r="38927" t="49076"/>
            <a:stretch/>
          </p:blipFill>
          <p:spPr>
            <a:xfrm>
              <a:off x="361484" y="0"/>
              <a:ext cx="426931" cy="344924"/>
            </a:xfrm>
            <a:prstGeom prst="rect">
              <a:avLst/>
            </a:prstGeom>
            <a:noFill/>
            <a:ln>
              <a:noFill/>
            </a:ln>
          </p:spPr>
        </p:pic>
      </p:grpSp>
      <p:pic>
        <p:nvPicPr>
          <p:cNvPr descr="Screen Shot 2018-08-16 at 4.36.15 PM.png" id="815" name="Google Shape;815;p118"/>
          <p:cNvPicPr preferRelativeResize="0"/>
          <p:nvPr/>
        </p:nvPicPr>
        <p:blipFill rotWithShape="1">
          <a:blip r:embed="rId4">
            <a:alphaModFix/>
          </a:blip>
          <a:srcRect b="36061" l="14043" r="50130" t="59206"/>
          <a:stretch/>
        </p:blipFill>
        <p:spPr>
          <a:xfrm>
            <a:off x="55199" y="3382550"/>
            <a:ext cx="6069651" cy="487400"/>
          </a:xfrm>
          <a:prstGeom prst="rect">
            <a:avLst/>
          </a:prstGeom>
          <a:noFill/>
          <a:ln>
            <a:noFill/>
          </a:ln>
        </p:spPr>
      </p:pic>
      <p:sp>
        <p:nvSpPr>
          <p:cNvPr id="816" name="Google Shape;816;p118"/>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Which rows will print after the following command?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pic>
        <p:nvPicPr>
          <p:cNvPr descr="Screen Shot 2018-08-16 at 4.22.47 PM.png" id="821" name="Google Shape;821;p119"/>
          <p:cNvPicPr preferRelativeResize="0"/>
          <p:nvPr/>
        </p:nvPicPr>
        <p:blipFill rotWithShape="1">
          <a:blip r:embed="rId3">
            <a:alphaModFix/>
          </a:blip>
          <a:srcRect b="27165" l="58385" r="16433" t="66394"/>
          <a:stretch/>
        </p:blipFill>
        <p:spPr>
          <a:xfrm>
            <a:off x="-3524" y="3070150"/>
            <a:ext cx="4117376" cy="649276"/>
          </a:xfrm>
          <a:prstGeom prst="rect">
            <a:avLst/>
          </a:prstGeom>
          <a:noFill/>
          <a:ln>
            <a:noFill/>
          </a:ln>
        </p:spPr>
      </p:pic>
      <p:sp>
        <p:nvSpPr>
          <p:cNvPr id="822" name="Google Shape;822;p119"/>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Which rows will print after the following command?</a:t>
            </a:r>
            <a:endParaRPr/>
          </a:p>
        </p:txBody>
      </p:sp>
      <p:pic>
        <p:nvPicPr>
          <p:cNvPr descr="Screen Shot 2018-08-16 at 4.20.09 PM.png" id="823" name="Google Shape;823;p119"/>
          <p:cNvPicPr preferRelativeResize="0"/>
          <p:nvPr/>
        </p:nvPicPr>
        <p:blipFill rotWithShape="1">
          <a:blip r:embed="rId4">
            <a:alphaModFix/>
          </a:blip>
          <a:srcRect b="21307" l="58336" r="30429" t="59316"/>
          <a:stretch/>
        </p:blipFill>
        <p:spPr>
          <a:xfrm>
            <a:off x="195390" y="1442343"/>
            <a:ext cx="2060781" cy="1666212"/>
          </a:xfrm>
          <a:prstGeom prst="rect">
            <a:avLst/>
          </a:prstGeom>
          <a:noFill/>
          <a:ln>
            <a:noFill/>
          </a:ln>
        </p:spPr>
      </p:pic>
      <p:grpSp>
        <p:nvGrpSpPr>
          <p:cNvPr id="824" name="Google Shape;824;p119"/>
          <p:cNvGrpSpPr/>
          <p:nvPr/>
        </p:nvGrpSpPr>
        <p:grpSpPr>
          <a:xfrm>
            <a:off x="163939" y="1099848"/>
            <a:ext cx="5958538" cy="325635"/>
            <a:chOff x="0" y="0"/>
            <a:chExt cx="10739974" cy="617551"/>
          </a:xfrm>
        </p:grpSpPr>
        <p:pic>
          <p:nvPicPr>
            <p:cNvPr descr="Screen Shot 2018-08-16 at 4.20.09 PM.png" id="825" name="Google Shape;825;p119"/>
            <p:cNvPicPr preferRelativeResize="0"/>
            <p:nvPr/>
          </p:nvPicPr>
          <p:blipFill rotWithShape="1">
            <a:blip r:embed="rId4">
              <a:alphaModFix/>
            </a:blip>
            <a:srcRect b="43394" l="58336" r="5771" t="53312"/>
            <a:stretch/>
          </p:blipFill>
          <p:spPr>
            <a:xfrm>
              <a:off x="0" y="1951"/>
              <a:ext cx="10739974" cy="615600"/>
            </a:xfrm>
            <a:prstGeom prst="rect">
              <a:avLst/>
            </a:prstGeom>
            <a:noFill/>
            <a:ln>
              <a:noFill/>
            </a:ln>
          </p:spPr>
        </p:pic>
        <p:pic>
          <p:nvPicPr>
            <p:cNvPr descr="Screen Shot 2018-08-16 at 4.20.09 PM.png" id="826" name="Google Shape;826;p119"/>
            <p:cNvPicPr preferRelativeResize="0"/>
            <p:nvPr/>
          </p:nvPicPr>
          <p:blipFill rotWithShape="1">
            <a:blip r:embed="rId4">
              <a:alphaModFix/>
            </a:blip>
            <a:srcRect b="49077" l="59644" r="38927" t="49076"/>
            <a:stretch/>
          </p:blipFill>
          <p:spPr>
            <a:xfrm>
              <a:off x="361484" y="0"/>
              <a:ext cx="426931" cy="344924"/>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pic>
        <p:nvPicPr>
          <p:cNvPr descr="Screen Shot 2018-08-16 at 4.22.47 PM.png" id="831" name="Google Shape;831;p120"/>
          <p:cNvPicPr preferRelativeResize="0"/>
          <p:nvPr/>
        </p:nvPicPr>
        <p:blipFill rotWithShape="1">
          <a:blip r:embed="rId3">
            <a:alphaModFix/>
          </a:blip>
          <a:srcRect b="12798" l="58385" r="30459" t="74442"/>
          <a:stretch/>
        </p:blipFill>
        <p:spPr>
          <a:xfrm>
            <a:off x="163950" y="3728863"/>
            <a:ext cx="1630624" cy="1152676"/>
          </a:xfrm>
          <a:prstGeom prst="rect">
            <a:avLst/>
          </a:prstGeom>
          <a:noFill/>
          <a:ln>
            <a:noFill/>
          </a:ln>
        </p:spPr>
      </p:pic>
      <p:sp>
        <p:nvSpPr>
          <p:cNvPr id="832" name="Google Shape;832;p120"/>
          <p:cNvSpPr txBox="1"/>
          <p:nvPr/>
        </p:nvSpPr>
        <p:spPr>
          <a:xfrm>
            <a:off x="2587969" y="3980588"/>
            <a:ext cx="5823000" cy="649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2400"/>
              <a:buFont typeface="Helvetica Neue"/>
              <a:buNone/>
            </a:pPr>
            <a:r>
              <a:rPr b="1" i="0" lang="en" sz="2400" u="sng" cap="none" strike="noStrike">
                <a:solidFill>
                  <a:srgbClr val="B41600"/>
                </a:solidFill>
                <a:latin typeface="Helvetica Neue"/>
                <a:ea typeface="Helvetica Neue"/>
                <a:cs typeface="Helvetica Neue"/>
                <a:sym typeface="Helvetica Neue"/>
              </a:rPr>
              <a:t>ANSWER: This prints the rows with row names “Bob” and “Tom”</a:t>
            </a:r>
            <a:endParaRPr sz="900"/>
          </a:p>
        </p:txBody>
      </p:sp>
      <p:sp>
        <p:nvSpPr>
          <p:cNvPr id="833" name="Google Shape;833;p120"/>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Which rows will print after the following command?</a:t>
            </a:r>
            <a:endParaRPr/>
          </a:p>
        </p:txBody>
      </p:sp>
      <p:pic>
        <p:nvPicPr>
          <p:cNvPr descr="Screen Shot 2018-08-16 at 4.22.47 PM.png" id="834" name="Google Shape;834;p120"/>
          <p:cNvPicPr preferRelativeResize="0"/>
          <p:nvPr/>
        </p:nvPicPr>
        <p:blipFill rotWithShape="1">
          <a:blip r:embed="rId3">
            <a:alphaModFix/>
          </a:blip>
          <a:srcRect b="27165" l="58385" r="16433" t="66394"/>
          <a:stretch/>
        </p:blipFill>
        <p:spPr>
          <a:xfrm>
            <a:off x="-3524" y="3070150"/>
            <a:ext cx="4117376" cy="649276"/>
          </a:xfrm>
          <a:prstGeom prst="rect">
            <a:avLst/>
          </a:prstGeom>
          <a:noFill/>
          <a:ln>
            <a:noFill/>
          </a:ln>
        </p:spPr>
      </p:pic>
      <p:pic>
        <p:nvPicPr>
          <p:cNvPr descr="Screen Shot 2018-08-16 at 4.20.09 PM.png" id="835" name="Google Shape;835;p120"/>
          <p:cNvPicPr preferRelativeResize="0"/>
          <p:nvPr/>
        </p:nvPicPr>
        <p:blipFill rotWithShape="1">
          <a:blip r:embed="rId4">
            <a:alphaModFix/>
          </a:blip>
          <a:srcRect b="21307" l="58336" r="30429" t="59316"/>
          <a:stretch/>
        </p:blipFill>
        <p:spPr>
          <a:xfrm>
            <a:off x="195390" y="1442343"/>
            <a:ext cx="2060781" cy="1666212"/>
          </a:xfrm>
          <a:prstGeom prst="rect">
            <a:avLst/>
          </a:prstGeom>
          <a:noFill/>
          <a:ln>
            <a:noFill/>
          </a:ln>
        </p:spPr>
      </p:pic>
      <p:grpSp>
        <p:nvGrpSpPr>
          <p:cNvPr id="836" name="Google Shape;836;p120"/>
          <p:cNvGrpSpPr/>
          <p:nvPr/>
        </p:nvGrpSpPr>
        <p:grpSpPr>
          <a:xfrm>
            <a:off x="163939" y="1099848"/>
            <a:ext cx="5958538" cy="325635"/>
            <a:chOff x="0" y="0"/>
            <a:chExt cx="10739974" cy="617551"/>
          </a:xfrm>
        </p:grpSpPr>
        <p:pic>
          <p:nvPicPr>
            <p:cNvPr descr="Screen Shot 2018-08-16 at 4.20.09 PM.png" id="837" name="Google Shape;837;p120"/>
            <p:cNvPicPr preferRelativeResize="0"/>
            <p:nvPr/>
          </p:nvPicPr>
          <p:blipFill rotWithShape="1">
            <a:blip r:embed="rId4">
              <a:alphaModFix/>
            </a:blip>
            <a:srcRect b="43394" l="58336" r="5771" t="53312"/>
            <a:stretch/>
          </p:blipFill>
          <p:spPr>
            <a:xfrm>
              <a:off x="0" y="1951"/>
              <a:ext cx="10739974" cy="615600"/>
            </a:xfrm>
            <a:prstGeom prst="rect">
              <a:avLst/>
            </a:prstGeom>
            <a:noFill/>
            <a:ln>
              <a:noFill/>
            </a:ln>
          </p:spPr>
        </p:pic>
        <p:pic>
          <p:nvPicPr>
            <p:cNvPr descr="Screen Shot 2018-08-16 at 4.20.09 PM.png" id="838" name="Google Shape;838;p120"/>
            <p:cNvPicPr preferRelativeResize="0"/>
            <p:nvPr/>
          </p:nvPicPr>
          <p:blipFill rotWithShape="1">
            <a:blip r:embed="rId4">
              <a:alphaModFix/>
            </a:blip>
            <a:srcRect b="49077" l="59644" r="38927" t="49076"/>
            <a:stretch/>
          </p:blipFill>
          <p:spPr>
            <a:xfrm>
              <a:off x="361484" y="0"/>
              <a:ext cx="426931" cy="344924"/>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21"/>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What value would this print?</a:t>
            </a:r>
            <a:endParaRPr/>
          </a:p>
        </p:txBody>
      </p:sp>
      <p:pic>
        <p:nvPicPr>
          <p:cNvPr descr="Screen Shot 2018-08-16 at 4.20.09 PM.png" id="844" name="Google Shape;844;p121"/>
          <p:cNvPicPr preferRelativeResize="0"/>
          <p:nvPr/>
        </p:nvPicPr>
        <p:blipFill rotWithShape="1">
          <a:blip r:embed="rId3">
            <a:alphaModFix/>
          </a:blip>
          <a:srcRect b="21307" l="58336" r="30429" t="59316"/>
          <a:stretch/>
        </p:blipFill>
        <p:spPr>
          <a:xfrm>
            <a:off x="195390" y="1442343"/>
            <a:ext cx="2060781" cy="1666212"/>
          </a:xfrm>
          <a:prstGeom prst="rect">
            <a:avLst/>
          </a:prstGeom>
          <a:noFill/>
          <a:ln>
            <a:noFill/>
          </a:ln>
        </p:spPr>
      </p:pic>
      <p:grpSp>
        <p:nvGrpSpPr>
          <p:cNvPr id="845" name="Google Shape;845;p121"/>
          <p:cNvGrpSpPr/>
          <p:nvPr/>
        </p:nvGrpSpPr>
        <p:grpSpPr>
          <a:xfrm>
            <a:off x="163939" y="1099848"/>
            <a:ext cx="5958538" cy="325635"/>
            <a:chOff x="0" y="0"/>
            <a:chExt cx="10739974" cy="617551"/>
          </a:xfrm>
        </p:grpSpPr>
        <p:pic>
          <p:nvPicPr>
            <p:cNvPr descr="Screen Shot 2018-08-16 at 4.20.09 PM.png" id="846" name="Google Shape;846;p121"/>
            <p:cNvPicPr preferRelativeResize="0"/>
            <p:nvPr/>
          </p:nvPicPr>
          <p:blipFill rotWithShape="1">
            <a:blip r:embed="rId3">
              <a:alphaModFix/>
            </a:blip>
            <a:srcRect b="43394" l="58336" r="5771" t="53312"/>
            <a:stretch/>
          </p:blipFill>
          <p:spPr>
            <a:xfrm>
              <a:off x="0" y="1951"/>
              <a:ext cx="10739974" cy="615600"/>
            </a:xfrm>
            <a:prstGeom prst="rect">
              <a:avLst/>
            </a:prstGeom>
            <a:noFill/>
            <a:ln>
              <a:noFill/>
            </a:ln>
          </p:spPr>
        </p:pic>
        <p:pic>
          <p:nvPicPr>
            <p:cNvPr descr="Screen Shot 2018-08-16 at 4.20.09 PM.png" id="847" name="Google Shape;847;p121"/>
            <p:cNvPicPr preferRelativeResize="0"/>
            <p:nvPr/>
          </p:nvPicPr>
          <p:blipFill rotWithShape="1">
            <a:blip r:embed="rId3">
              <a:alphaModFix/>
            </a:blip>
            <a:srcRect b="49077" l="59644" r="38927" t="49076"/>
            <a:stretch/>
          </p:blipFill>
          <p:spPr>
            <a:xfrm>
              <a:off x="361484" y="0"/>
              <a:ext cx="426931" cy="344924"/>
            </a:xfrm>
            <a:prstGeom prst="rect">
              <a:avLst/>
            </a:prstGeom>
            <a:noFill/>
            <a:ln>
              <a:noFill/>
            </a:ln>
          </p:spPr>
        </p:pic>
      </p:grpSp>
      <p:pic>
        <p:nvPicPr>
          <p:cNvPr id="848" name="Google Shape;848;p121"/>
          <p:cNvPicPr preferRelativeResize="0"/>
          <p:nvPr/>
        </p:nvPicPr>
        <p:blipFill rotWithShape="1">
          <a:blip r:embed="rId4">
            <a:alphaModFix/>
          </a:blip>
          <a:srcRect b="16668" l="62696" r="19697" t="77389"/>
          <a:stretch/>
        </p:blipFill>
        <p:spPr>
          <a:xfrm>
            <a:off x="163594" y="3221982"/>
            <a:ext cx="3441173" cy="653276"/>
          </a:xfrm>
          <a:prstGeom prst="rect">
            <a:avLst/>
          </a:prstGeom>
          <a:noFill/>
          <a:ln>
            <a:noFill/>
          </a:ln>
        </p:spPr>
      </p:pic>
      <p:pic>
        <p:nvPicPr>
          <p:cNvPr id="849" name="Google Shape;849;p121"/>
          <p:cNvPicPr preferRelativeResize="0"/>
          <p:nvPr/>
        </p:nvPicPr>
        <p:blipFill rotWithShape="1">
          <a:blip r:embed="rId4">
            <a:alphaModFix/>
          </a:blip>
          <a:srcRect b="16668" l="76726" r="22487" t="77389"/>
          <a:stretch/>
        </p:blipFill>
        <p:spPr>
          <a:xfrm>
            <a:off x="3104995" y="3221975"/>
            <a:ext cx="153677" cy="6532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22"/>
          <p:cNvSpPr txBox="1"/>
          <p:nvPr/>
        </p:nvSpPr>
        <p:spPr>
          <a:xfrm>
            <a:off x="537154" y="4127000"/>
            <a:ext cx="8038200" cy="347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2400"/>
              <a:buFont typeface="Helvetica Neue"/>
              <a:buNone/>
            </a:pPr>
            <a:r>
              <a:rPr b="1" i="0" lang="en" sz="2400" u="sng" cap="none" strike="noStrike">
                <a:solidFill>
                  <a:srgbClr val="B41600"/>
                </a:solidFill>
                <a:latin typeface="Helvetica Neue"/>
                <a:ea typeface="Helvetica Neue"/>
                <a:cs typeface="Helvetica Neue"/>
                <a:sym typeface="Helvetica Neue"/>
              </a:rPr>
              <a:t>ANSWER:  </a:t>
            </a:r>
            <a:r>
              <a:rPr b="1" lang="en" sz="2400" u="sng">
                <a:solidFill>
                  <a:srgbClr val="B41600"/>
                </a:solidFill>
                <a:latin typeface="Helvetica Neue"/>
                <a:ea typeface="Helvetica Neue"/>
                <a:cs typeface="Helvetica Neue"/>
                <a:sym typeface="Helvetica Neue"/>
              </a:rPr>
              <a:t>63.5</a:t>
            </a:r>
            <a:endParaRPr sz="900"/>
          </a:p>
        </p:txBody>
      </p:sp>
      <p:pic>
        <p:nvPicPr>
          <p:cNvPr id="855" name="Google Shape;855;p122"/>
          <p:cNvPicPr preferRelativeResize="0"/>
          <p:nvPr/>
        </p:nvPicPr>
        <p:blipFill rotWithShape="1">
          <a:blip r:embed="rId3">
            <a:alphaModFix/>
          </a:blip>
          <a:srcRect b="16668" l="62696" r="19697" t="77389"/>
          <a:stretch/>
        </p:blipFill>
        <p:spPr>
          <a:xfrm>
            <a:off x="163594" y="3221982"/>
            <a:ext cx="3441173" cy="653276"/>
          </a:xfrm>
          <a:prstGeom prst="rect">
            <a:avLst/>
          </a:prstGeom>
          <a:noFill/>
          <a:ln>
            <a:noFill/>
          </a:ln>
        </p:spPr>
      </p:pic>
      <p:sp>
        <p:nvSpPr>
          <p:cNvPr id="856" name="Google Shape;856;p122"/>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What value would this print?</a:t>
            </a:r>
            <a:endParaRPr/>
          </a:p>
        </p:txBody>
      </p:sp>
      <p:pic>
        <p:nvPicPr>
          <p:cNvPr descr="Screen Shot 2018-08-16 at 4.20.09 PM.png" id="857" name="Google Shape;857;p122"/>
          <p:cNvPicPr preferRelativeResize="0"/>
          <p:nvPr/>
        </p:nvPicPr>
        <p:blipFill rotWithShape="1">
          <a:blip r:embed="rId4">
            <a:alphaModFix/>
          </a:blip>
          <a:srcRect b="21307" l="58336" r="30429" t="59316"/>
          <a:stretch/>
        </p:blipFill>
        <p:spPr>
          <a:xfrm>
            <a:off x="195390" y="1442343"/>
            <a:ext cx="2060781" cy="1666212"/>
          </a:xfrm>
          <a:prstGeom prst="rect">
            <a:avLst/>
          </a:prstGeom>
          <a:noFill/>
          <a:ln>
            <a:noFill/>
          </a:ln>
        </p:spPr>
      </p:pic>
      <p:grpSp>
        <p:nvGrpSpPr>
          <p:cNvPr id="858" name="Google Shape;858;p122"/>
          <p:cNvGrpSpPr/>
          <p:nvPr/>
        </p:nvGrpSpPr>
        <p:grpSpPr>
          <a:xfrm>
            <a:off x="163939" y="1099848"/>
            <a:ext cx="5958538" cy="325635"/>
            <a:chOff x="0" y="0"/>
            <a:chExt cx="10739974" cy="617551"/>
          </a:xfrm>
        </p:grpSpPr>
        <p:pic>
          <p:nvPicPr>
            <p:cNvPr descr="Screen Shot 2018-08-16 at 4.20.09 PM.png" id="859" name="Google Shape;859;p122"/>
            <p:cNvPicPr preferRelativeResize="0"/>
            <p:nvPr/>
          </p:nvPicPr>
          <p:blipFill rotWithShape="1">
            <a:blip r:embed="rId4">
              <a:alphaModFix/>
            </a:blip>
            <a:srcRect b="43394" l="58336" r="5771" t="53312"/>
            <a:stretch/>
          </p:blipFill>
          <p:spPr>
            <a:xfrm>
              <a:off x="0" y="1951"/>
              <a:ext cx="10739974" cy="615600"/>
            </a:xfrm>
            <a:prstGeom prst="rect">
              <a:avLst/>
            </a:prstGeom>
            <a:noFill/>
            <a:ln>
              <a:noFill/>
            </a:ln>
          </p:spPr>
        </p:pic>
        <p:pic>
          <p:nvPicPr>
            <p:cNvPr descr="Screen Shot 2018-08-16 at 4.20.09 PM.png" id="860" name="Google Shape;860;p122"/>
            <p:cNvPicPr preferRelativeResize="0"/>
            <p:nvPr/>
          </p:nvPicPr>
          <p:blipFill rotWithShape="1">
            <a:blip r:embed="rId4">
              <a:alphaModFix/>
            </a:blip>
            <a:srcRect b="49077" l="59644" r="38927" t="49076"/>
            <a:stretch/>
          </p:blipFill>
          <p:spPr>
            <a:xfrm>
              <a:off x="361484" y="0"/>
              <a:ext cx="426931" cy="344924"/>
            </a:xfrm>
            <a:prstGeom prst="rect">
              <a:avLst/>
            </a:prstGeom>
            <a:noFill/>
            <a:ln>
              <a:noFill/>
            </a:ln>
          </p:spPr>
        </p:pic>
      </p:grpSp>
      <p:pic>
        <p:nvPicPr>
          <p:cNvPr id="861" name="Google Shape;861;p122"/>
          <p:cNvPicPr preferRelativeResize="0"/>
          <p:nvPr/>
        </p:nvPicPr>
        <p:blipFill rotWithShape="1">
          <a:blip r:embed="rId3">
            <a:alphaModFix/>
          </a:blip>
          <a:srcRect b="16668" l="76726" r="22487" t="77389"/>
          <a:stretch/>
        </p:blipFill>
        <p:spPr>
          <a:xfrm>
            <a:off x="3104995" y="3221975"/>
            <a:ext cx="153677" cy="6532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23"/>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What value would this print?</a:t>
            </a:r>
            <a:endParaRPr/>
          </a:p>
        </p:txBody>
      </p:sp>
      <p:pic>
        <p:nvPicPr>
          <p:cNvPr descr="Screen Shot 2018-08-16 at 4.44.51 PM.png" id="867" name="Google Shape;867;p123"/>
          <p:cNvPicPr preferRelativeResize="0"/>
          <p:nvPr/>
        </p:nvPicPr>
        <p:blipFill rotWithShape="1">
          <a:blip r:embed="rId3">
            <a:alphaModFix/>
          </a:blip>
          <a:srcRect b="31371" l="58266" r="14917" t="63789"/>
          <a:stretch/>
        </p:blipFill>
        <p:spPr>
          <a:xfrm>
            <a:off x="56072" y="3108550"/>
            <a:ext cx="5046874" cy="562224"/>
          </a:xfrm>
          <a:prstGeom prst="rect">
            <a:avLst/>
          </a:prstGeom>
          <a:noFill/>
          <a:ln>
            <a:noFill/>
          </a:ln>
        </p:spPr>
      </p:pic>
      <p:pic>
        <p:nvPicPr>
          <p:cNvPr descr="Screen Shot 2018-08-16 at 4.20.09 PM.png" id="868" name="Google Shape;868;p123"/>
          <p:cNvPicPr preferRelativeResize="0"/>
          <p:nvPr/>
        </p:nvPicPr>
        <p:blipFill rotWithShape="1">
          <a:blip r:embed="rId4">
            <a:alphaModFix/>
          </a:blip>
          <a:srcRect b="21307" l="58336" r="30429" t="59316"/>
          <a:stretch/>
        </p:blipFill>
        <p:spPr>
          <a:xfrm>
            <a:off x="195390" y="1442343"/>
            <a:ext cx="2060781" cy="1666212"/>
          </a:xfrm>
          <a:prstGeom prst="rect">
            <a:avLst/>
          </a:prstGeom>
          <a:noFill/>
          <a:ln>
            <a:noFill/>
          </a:ln>
        </p:spPr>
      </p:pic>
      <p:grpSp>
        <p:nvGrpSpPr>
          <p:cNvPr id="869" name="Google Shape;869;p123"/>
          <p:cNvGrpSpPr/>
          <p:nvPr/>
        </p:nvGrpSpPr>
        <p:grpSpPr>
          <a:xfrm>
            <a:off x="163939" y="1099848"/>
            <a:ext cx="5958538" cy="325635"/>
            <a:chOff x="0" y="0"/>
            <a:chExt cx="10739974" cy="617551"/>
          </a:xfrm>
        </p:grpSpPr>
        <p:pic>
          <p:nvPicPr>
            <p:cNvPr descr="Screen Shot 2018-08-16 at 4.20.09 PM.png" id="870" name="Google Shape;870;p123"/>
            <p:cNvPicPr preferRelativeResize="0"/>
            <p:nvPr/>
          </p:nvPicPr>
          <p:blipFill rotWithShape="1">
            <a:blip r:embed="rId4">
              <a:alphaModFix/>
            </a:blip>
            <a:srcRect b="43394" l="58336" r="5771" t="53312"/>
            <a:stretch/>
          </p:blipFill>
          <p:spPr>
            <a:xfrm>
              <a:off x="0" y="1951"/>
              <a:ext cx="10739974" cy="615600"/>
            </a:xfrm>
            <a:prstGeom prst="rect">
              <a:avLst/>
            </a:prstGeom>
            <a:noFill/>
            <a:ln>
              <a:noFill/>
            </a:ln>
          </p:spPr>
        </p:pic>
        <p:pic>
          <p:nvPicPr>
            <p:cNvPr descr="Screen Shot 2018-08-16 at 4.20.09 PM.png" id="871" name="Google Shape;871;p123"/>
            <p:cNvPicPr preferRelativeResize="0"/>
            <p:nvPr/>
          </p:nvPicPr>
          <p:blipFill rotWithShape="1">
            <a:blip r:embed="rId4">
              <a:alphaModFix/>
            </a:blip>
            <a:srcRect b="49077" l="59644" r="38927" t="49076"/>
            <a:stretch/>
          </p:blipFill>
          <p:spPr>
            <a:xfrm>
              <a:off x="361484" y="0"/>
              <a:ext cx="426931" cy="344924"/>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70"/>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Argparse Comments (Lab 6)</a:t>
            </a:r>
            <a:endParaRPr/>
          </a:p>
        </p:txBody>
      </p:sp>
      <p:sp>
        <p:nvSpPr>
          <p:cNvPr id="411" name="Google Shape;411;p7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 sz="2400"/>
              <a:t>There are two types of arguments: positional and flag</a:t>
            </a:r>
            <a:endParaRPr sz="2400"/>
          </a:p>
          <a:p>
            <a:pPr indent="-381000" lvl="0" marL="457200" rtl="0" algn="l">
              <a:spcBef>
                <a:spcPts val="0"/>
              </a:spcBef>
              <a:spcAft>
                <a:spcPts val="0"/>
              </a:spcAft>
              <a:buSzPts val="2400"/>
              <a:buChar char="•"/>
            </a:pPr>
            <a:r>
              <a:rPr b="1" lang="en" sz="2400"/>
              <a:t>Usually</a:t>
            </a:r>
            <a:r>
              <a:rPr lang="en" sz="2400"/>
              <a:t>, if you use argparse to organize your arguments in a script:</a:t>
            </a:r>
            <a:endParaRPr sz="2400"/>
          </a:p>
          <a:p>
            <a:pPr indent="-381000" lvl="1" marL="914400" rtl="0" algn="l">
              <a:spcBef>
                <a:spcPts val="0"/>
              </a:spcBef>
              <a:spcAft>
                <a:spcPts val="0"/>
              </a:spcAft>
              <a:buSzPts val="2400"/>
              <a:buChar char="–"/>
            </a:pPr>
            <a:r>
              <a:rPr lang="en" sz="2400"/>
              <a:t>your flag arguments can go in any random order before or after the positional arguments.</a:t>
            </a:r>
            <a:endParaRPr sz="2400"/>
          </a:p>
          <a:p>
            <a:pPr indent="-381000" lvl="1" marL="914400" rtl="0" algn="l">
              <a:spcBef>
                <a:spcPts val="0"/>
              </a:spcBef>
              <a:spcAft>
                <a:spcPts val="0"/>
              </a:spcAft>
              <a:buSzPts val="2400"/>
              <a:buChar char="–"/>
            </a:pPr>
            <a:r>
              <a:rPr lang="en" sz="2400"/>
              <a:t>You just need to make sure you put the positional arguments in the correct order.</a:t>
            </a:r>
            <a:endParaRPr sz="2400"/>
          </a:p>
          <a:p>
            <a:pPr indent="0" lvl="0" marL="457200" rtl="0" algn="l">
              <a:spcBef>
                <a:spcPts val="360"/>
              </a:spcBef>
              <a:spcAft>
                <a:spcPts val="0"/>
              </a:spcAft>
              <a:buNone/>
            </a:pPr>
            <a:r>
              <a:t/>
            </a:r>
            <a:endParaRPr sz="24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animEffect filter="fade" transition="in">
                                      <p:cBhvr>
                                        <p:cTn dur="1000"/>
                                        <p:tgtEl>
                                          <p:spTgt spid="4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1" st="1"/>
                                            </p:txEl>
                                          </p:spTgt>
                                        </p:tgtEl>
                                        <p:attrNameLst>
                                          <p:attrName>style.visibility</p:attrName>
                                        </p:attrNameLst>
                                      </p:cBhvr>
                                      <p:to>
                                        <p:strVal val="visible"/>
                                      </p:to>
                                    </p:set>
                                    <p:animEffect filter="fade" transition="in">
                                      <p:cBhvr>
                                        <p:cTn dur="1000"/>
                                        <p:tgtEl>
                                          <p:spTgt spid="4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2" st="2"/>
                                            </p:txEl>
                                          </p:spTgt>
                                        </p:tgtEl>
                                        <p:attrNameLst>
                                          <p:attrName>style.visibility</p:attrName>
                                        </p:attrNameLst>
                                      </p:cBhvr>
                                      <p:to>
                                        <p:strVal val="visible"/>
                                      </p:to>
                                    </p:set>
                                    <p:animEffect filter="fade" transition="in">
                                      <p:cBhvr>
                                        <p:cTn dur="1000"/>
                                        <p:tgtEl>
                                          <p:spTgt spid="4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3" st="3"/>
                                            </p:txEl>
                                          </p:spTgt>
                                        </p:tgtEl>
                                        <p:attrNameLst>
                                          <p:attrName>style.visibility</p:attrName>
                                        </p:attrNameLst>
                                      </p:cBhvr>
                                      <p:to>
                                        <p:strVal val="visible"/>
                                      </p:to>
                                    </p:set>
                                    <p:animEffect filter="fade" transition="in">
                                      <p:cBhvr>
                                        <p:cTn dur="1000"/>
                                        <p:tgtEl>
                                          <p:spTgt spid="4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4" st="4"/>
                                            </p:txEl>
                                          </p:spTgt>
                                        </p:tgtEl>
                                        <p:attrNameLst>
                                          <p:attrName>style.visibility</p:attrName>
                                        </p:attrNameLst>
                                      </p:cBhvr>
                                      <p:to>
                                        <p:strVal val="visible"/>
                                      </p:to>
                                    </p:set>
                                    <p:animEffect filter="fade" transition="in">
                                      <p:cBhvr>
                                        <p:cTn dur="1000"/>
                                        <p:tgtEl>
                                          <p:spTgt spid="41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24"/>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What value would this print?</a:t>
            </a:r>
            <a:endParaRPr/>
          </a:p>
        </p:txBody>
      </p:sp>
      <p:sp>
        <p:nvSpPr>
          <p:cNvPr id="877" name="Google Shape;877;p124"/>
          <p:cNvSpPr txBox="1"/>
          <p:nvPr/>
        </p:nvSpPr>
        <p:spPr>
          <a:xfrm>
            <a:off x="2319134" y="3988708"/>
            <a:ext cx="2081400" cy="347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2400"/>
              <a:buFont typeface="Helvetica Neue"/>
              <a:buNone/>
            </a:pPr>
            <a:r>
              <a:rPr b="1" i="0" lang="en" sz="2400" u="sng" cap="none" strike="noStrike">
                <a:solidFill>
                  <a:srgbClr val="B41600"/>
                </a:solidFill>
                <a:latin typeface="Helvetica Neue"/>
                <a:ea typeface="Helvetica Neue"/>
                <a:cs typeface="Helvetica Neue"/>
                <a:sym typeface="Helvetica Neue"/>
              </a:rPr>
              <a:t>ANSWER: 21</a:t>
            </a:r>
            <a:endParaRPr sz="900"/>
          </a:p>
        </p:txBody>
      </p:sp>
      <p:pic>
        <p:nvPicPr>
          <p:cNvPr descr="Screen Shot 2018-08-16 at 4.44.51 PM.png" id="878" name="Google Shape;878;p124"/>
          <p:cNvPicPr preferRelativeResize="0"/>
          <p:nvPr/>
        </p:nvPicPr>
        <p:blipFill rotWithShape="1">
          <a:blip r:embed="rId3">
            <a:alphaModFix/>
          </a:blip>
          <a:srcRect b="31371" l="58266" r="14917" t="63789"/>
          <a:stretch/>
        </p:blipFill>
        <p:spPr>
          <a:xfrm>
            <a:off x="56072" y="3108550"/>
            <a:ext cx="5046874" cy="562224"/>
          </a:xfrm>
          <a:prstGeom prst="rect">
            <a:avLst/>
          </a:prstGeom>
          <a:noFill/>
          <a:ln>
            <a:noFill/>
          </a:ln>
        </p:spPr>
      </p:pic>
      <p:pic>
        <p:nvPicPr>
          <p:cNvPr descr="Screen Shot 2018-08-16 at 4.20.09 PM.png" id="879" name="Google Shape;879;p124"/>
          <p:cNvPicPr preferRelativeResize="0"/>
          <p:nvPr/>
        </p:nvPicPr>
        <p:blipFill rotWithShape="1">
          <a:blip r:embed="rId4">
            <a:alphaModFix/>
          </a:blip>
          <a:srcRect b="21307" l="58336" r="30429" t="59316"/>
          <a:stretch/>
        </p:blipFill>
        <p:spPr>
          <a:xfrm>
            <a:off x="195390" y="1442343"/>
            <a:ext cx="2060781" cy="1666212"/>
          </a:xfrm>
          <a:prstGeom prst="rect">
            <a:avLst/>
          </a:prstGeom>
          <a:noFill/>
          <a:ln>
            <a:noFill/>
          </a:ln>
        </p:spPr>
      </p:pic>
      <p:grpSp>
        <p:nvGrpSpPr>
          <p:cNvPr id="880" name="Google Shape;880;p124"/>
          <p:cNvGrpSpPr/>
          <p:nvPr/>
        </p:nvGrpSpPr>
        <p:grpSpPr>
          <a:xfrm>
            <a:off x="163939" y="1099848"/>
            <a:ext cx="5958538" cy="325635"/>
            <a:chOff x="0" y="0"/>
            <a:chExt cx="10739974" cy="617551"/>
          </a:xfrm>
        </p:grpSpPr>
        <p:pic>
          <p:nvPicPr>
            <p:cNvPr descr="Screen Shot 2018-08-16 at 4.20.09 PM.png" id="881" name="Google Shape;881;p124"/>
            <p:cNvPicPr preferRelativeResize="0"/>
            <p:nvPr/>
          </p:nvPicPr>
          <p:blipFill rotWithShape="1">
            <a:blip r:embed="rId4">
              <a:alphaModFix/>
            </a:blip>
            <a:srcRect b="43394" l="58336" r="5771" t="53312"/>
            <a:stretch/>
          </p:blipFill>
          <p:spPr>
            <a:xfrm>
              <a:off x="0" y="1951"/>
              <a:ext cx="10739974" cy="615600"/>
            </a:xfrm>
            <a:prstGeom prst="rect">
              <a:avLst/>
            </a:prstGeom>
            <a:noFill/>
            <a:ln>
              <a:noFill/>
            </a:ln>
          </p:spPr>
        </p:pic>
        <p:pic>
          <p:nvPicPr>
            <p:cNvPr descr="Screen Shot 2018-08-16 at 4.20.09 PM.png" id="882" name="Google Shape;882;p124"/>
            <p:cNvPicPr preferRelativeResize="0"/>
            <p:nvPr/>
          </p:nvPicPr>
          <p:blipFill rotWithShape="1">
            <a:blip r:embed="rId4">
              <a:alphaModFix/>
            </a:blip>
            <a:srcRect b="49077" l="59644" r="38927" t="49076"/>
            <a:stretch/>
          </p:blipFill>
          <p:spPr>
            <a:xfrm>
              <a:off x="361484" y="0"/>
              <a:ext cx="426931" cy="344924"/>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25"/>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Which column will print after the following command?</a:t>
            </a:r>
            <a:endParaRPr/>
          </a:p>
        </p:txBody>
      </p:sp>
      <p:pic>
        <p:nvPicPr>
          <p:cNvPr descr="Screen Shot 2018-08-16 at 4.57.02 PM.png" id="888" name="Google Shape;888;p125"/>
          <p:cNvPicPr preferRelativeResize="0"/>
          <p:nvPr/>
        </p:nvPicPr>
        <p:blipFill rotWithShape="1">
          <a:blip r:embed="rId3">
            <a:alphaModFix/>
          </a:blip>
          <a:srcRect b="46999" l="58607" r="20767" t="47635"/>
          <a:stretch/>
        </p:blipFill>
        <p:spPr>
          <a:xfrm>
            <a:off x="188948" y="3278350"/>
            <a:ext cx="3556877" cy="519048"/>
          </a:xfrm>
          <a:prstGeom prst="rect">
            <a:avLst/>
          </a:prstGeom>
          <a:noFill/>
          <a:ln>
            <a:noFill/>
          </a:ln>
        </p:spPr>
      </p:pic>
      <p:pic>
        <p:nvPicPr>
          <p:cNvPr descr="Screen Shot 2018-08-16 at 4.20.09 PM.png" id="889" name="Google Shape;889;p125"/>
          <p:cNvPicPr preferRelativeResize="0"/>
          <p:nvPr/>
        </p:nvPicPr>
        <p:blipFill rotWithShape="1">
          <a:blip r:embed="rId4">
            <a:alphaModFix/>
          </a:blip>
          <a:srcRect b="21307" l="58336" r="30429" t="59316"/>
          <a:stretch/>
        </p:blipFill>
        <p:spPr>
          <a:xfrm>
            <a:off x="195390" y="1442343"/>
            <a:ext cx="2060781" cy="1666212"/>
          </a:xfrm>
          <a:prstGeom prst="rect">
            <a:avLst/>
          </a:prstGeom>
          <a:noFill/>
          <a:ln>
            <a:noFill/>
          </a:ln>
        </p:spPr>
      </p:pic>
      <p:grpSp>
        <p:nvGrpSpPr>
          <p:cNvPr id="890" name="Google Shape;890;p125"/>
          <p:cNvGrpSpPr/>
          <p:nvPr/>
        </p:nvGrpSpPr>
        <p:grpSpPr>
          <a:xfrm>
            <a:off x="163939" y="1099848"/>
            <a:ext cx="5958538" cy="325635"/>
            <a:chOff x="0" y="0"/>
            <a:chExt cx="10739974" cy="617551"/>
          </a:xfrm>
        </p:grpSpPr>
        <p:pic>
          <p:nvPicPr>
            <p:cNvPr descr="Screen Shot 2018-08-16 at 4.20.09 PM.png" id="891" name="Google Shape;891;p125"/>
            <p:cNvPicPr preferRelativeResize="0"/>
            <p:nvPr/>
          </p:nvPicPr>
          <p:blipFill rotWithShape="1">
            <a:blip r:embed="rId4">
              <a:alphaModFix/>
            </a:blip>
            <a:srcRect b="43394" l="58336" r="5771" t="53312"/>
            <a:stretch/>
          </p:blipFill>
          <p:spPr>
            <a:xfrm>
              <a:off x="0" y="1951"/>
              <a:ext cx="10739974" cy="615600"/>
            </a:xfrm>
            <a:prstGeom prst="rect">
              <a:avLst/>
            </a:prstGeom>
            <a:noFill/>
            <a:ln>
              <a:noFill/>
            </a:ln>
          </p:spPr>
        </p:pic>
        <p:pic>
          <p:nvPicPr>
            <p:cNvPr descr="Screen Shot 2018-08-16 at 4.20.09 PM.png" id="892" name="Google Shape;892;p125"/>
            <p:cNvPicPr preferRelativeResize="0"/>
            <p:nvPr/>
          </p:nvPicPr>
          <p:blipFill rotWithShape="1">
            <a:blip r:embed="rId4">
              <a:alphaModFix/>
            </a:blip>
            <a:srcRect b="49077" l="59644" r="38927" t="49076"/>
            <a:stretch/>
          </p:blipFill>
          <p:spPr>
            <a:xfrm>
              <a:off x="361484" y="0"/>
              <a:ext cx="426931" cy="344924"/>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26"/>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Which column will print after the following command?</a:t>
            </a:r>
            <a:endParaRPr/>
          </a:p>
        </p:txBody>
      </p:sp>
      <p:pic>
        <p:nvPicPr>
          <p:cNvPr descr="Screen Shot 2018-08-16 at 4.57.02 PM.png" id="898" name="Google Shape;898;p126"/>
          <p:cNvPicPr preferRelativeResize="0"/>
          <p:nvPr/>
        </p:nvPicPr>
        <p:blipFill rotWithShape="1">
          <a:blip r:embed="rId3">
            <a:alphaModFix/>
          </a:blip>
          <a:srcRect b="31825" l="58607" r="20767" t="47635"/>
          <a:stretch/>
        </p:blipFill>
        <p:spPr>
          <a:xfrm>
            <a:off x="188940" y="3278358"/>
            <a:ext cx="3193018" cy="1987384"/>
          </a:xfrm>
          <a:prstGeom prst="rect">
            <a:avLst/>
          </a:prstGeom>
          <a:noFill/>
          <a:ln>
            <a:noFill/>
          </a:ln>
        </p:spPr>
      </p:pic>
      <p:sp>
        <p:nvSpPr>
          <p:cNvPr id="899" name="Google Shape;899;p126"/>
          <p:cNvSpPr txBox="1"/>
          <p:nvPr/>
        </p:nvSpPr>
        <p:spPr>
          <a:xfrm>
            <a:off x="2135665" y="4041770"/>
            <a:ext cx="6476700" cy="642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2400"/>
              <a:buFont typeface="Helvetica Neue"/>
              <a:buNone/>
            </a:pPr>
            <a:r>
              <a:rPr b="1" i="0" lang="en" sz="2400" u="sng" cap="none" strike="noStrike">
                <a:solidFill>
                  <a:srgbClr val="B41600"/>
                </a:solidFill>
                <a:latin typeface="Helvetica Neue"/>
                <a:ea typeface="Helvetica Neue"/>
                <a:cs typeface="Helvetica Neue"/>
                <a:sym typeface="Helvetica Neue"/>
              </a:rPr>
              <a:t>ANSWER: The “age” column</a:t>
            </a:r>
            <a:endParaRPr sz="900"/>
          </a:p>
          <a:p>
            <a:pPr indent="0" lvl="0" marL="0" marR="0" rtl="0" algn="ctr">
              <a:lnSpc>
                <a:spcPct val="100000"/>
              </a:lnSpc>
              <a:spcBef>
                <a:spcPts val="0"/>
              </a:spcBef>
              <a:spcAft>
                <a:spcPts val="0"/>
              </a:spcAft>
              <a:buClr>
                <a:srgbClr val="B41600"/>
              </a:buClr>
              <a:buSzPts val="2400"/>
              <a:buFont typeface="Helvetica Neue"/>
              <a:buNone/>
            </a:pPr>
            <a:r>
              <a:rPr b="0" i="0" lang="en" sz="2400" u="none" cap="none" strike="noStrike">
                <a:solidFill>
                  <a:srgbClr val="B41600"/>
                </a:solidFill>
                <a:latin typeface="Helvetica Neue"/>
                <a:ea typeface="Helvetica Neue"/>
                <a:cs typeface="Helvetica Neue"/>
                <a:sym typeface="Helvetica Neue"/>
              </a:rPr>
              <a:t>But why is the output formatted differently?</a:t>
            </a:r>
            <a:endParaRPr sz="900"/>
          </a:p>
        </p:txBody>
      </p:sp>
      <p:pic>
        <p:nvPicPr>
          <p:cNvPr descr="Screen Shot 2018-08-16 at 4.20.09 PM.png" id="900" name="Google Shape;900;p126"/>
          <p:cNvPicPr preferRelativeResize="0"/>
          <p:nvPr/>
        </p:nvPicPr>
        <p:blipFill rotWithShape="1">
          <a:blip r:embed="rId4">
            <a:alphaModFix/>
          </a:blip>
          <a:srcRect b="21307" l="58336" r="30429" t="59316"/>
          <a:stretch/>
        </p:blipFill>
        <p:spPr>
          <a:xfrm>
            <a:off x="195390" y="1442343"/>
            <a:ext cx="2060781" cy="1666212"/>
          </a:xfrm>
          <a:prstGeom prst="rect">
            <a:avLst/>
          </a:prstGeom>
          <a:noFill/>
          <a:ln>
            <a:noFill/>
          </a:ln>
        </p:spPr>
      </p:pic>
      <p:grpSp>
        <p:nvGrpSpPr>
          <p:cNvPr id="901" name="Google Shape;901;p126"/>
          <p:cNvGrpSpPr/>
          <p:nvPr/>
        </p:nvGrpSpPr>
        <p:grpSpPr>
          <a:xfrm>
            <a:off x="163939" y="1099848"/>
            <a:ext cx="5958538" cy="325635"/>
            <a:chOff x="0" y="0"/>
            <a:chExt cx="10739974" cy="617551"/>
          </a:xfrm>
        </p:grpSpPr>
        <p:pic>
          <p:nvPicPr>
            <p:cNvPr descr="Screen Shot 2018-08-16 at 4.20.09 PM.png" id="902" name="Google Shape;902;p126"/>
            <p:cNvPicPr preferRelativeResize="0"/>
            <p:nvPr/>
          </p:nvPicPr>
          <p:blipFill rotWithShape="1">
            <a:blip r:embed="rId4">
              <a:alphaModFix/>
            </a:blip>
            <a:srcRect b="43394" l="58336" r="5771" t="53312"/>
            <a:stretch/>
          </p:blipFill>
          <p:spPr>
            <a:xfrm>
              <a:off x="0" y="1951"/>
              <a:ext cx="10739974" cy="615600"/>
            </a:xfrm>
            <a:prstGeom prst="rect">
              <a:avLst/>
            </a:prstGeom>
            <a:noFill/>
            <a:ln>
              <a:noFill/>
            </a:ln>
          </p:spPr>
        </p:pic>
        <p:pic>
          <p:nvPicPr>
            <p:cNvPr descr="Screen Shot 2018-08-16 at 4.20.09 PM.png" id="903" name="Google Shape;903;p126"/>
            <p:cNvPicPr preferRelativeResize="0"/>
            <p:nvPr/>
          </p:nvPicPr>
          <p:blipFill rotWithShape="1">
            <a:blip r:embed="rId4">
              <a:alphaModFix/>
            </a:blip>
            <a:srcRect b="49077" l="59644" r="38927" t="49076"/>
            <a:stretch/>
          </p:blipFill>
          <p:spPr>
            <a:xfrm>
              <a:off x="361484" y="0"/>
              <a:ext cx="426931" cy="344924"/>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27"/>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DataFrame Conditionals</a:t>
            </a:r>
            <a:endParaRPr/>
          </a:p>
        </p:txBody>
      </p:sp>
      <p:sp>
        <p:nvSpPr>
          <p:cNvPr id="909" name="Google Shape;909;p127"/>
          <p:cNvSpPr txBox="1"/>
          <p:nvPr>
            <p:ph idx="1" type="body"/>
          </p:nvPr>
        </p:nvSpPr>
        <p:spPr>
          <a:xfrm>
            <a:off x="492066" y="682954"/>
            <a:ext cx="7804500" cy="3321900"/>
          </a:xfrm>
          <a:prstGeom prst="rect">
            <a:avLst/>
          </a:prstGeom>
          <a:noFill/>
          <a:ln>
            <a:noFill/>
          </a:ln>
        </p:spPr>
        <p:txBody>
          <a:bodyPr anchorCtr="0" anchor="t" bIns="32750" lIns="32750" spcFirstLastPara="1" rIns="32750" wrap="square" tIns="32750">
            <a:noAutofit/>
          </a:bodyPr>
          <a:lstStyle/>
          <a:p>
            <a:pPr indent="-292100" lvl="0" marL="29210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Occasionally you may want to subset a DataFrame based on specific columns. For example, we may want to subset the “peoples_df” to people under the age of 50.</a:t>
            </a:r>
            <a:endParaRPr/>
          </a:p>
          <a:p>
            <a:pPr indent="-292100" lvl="0" marL="292100" rtl="0" algn="l">
              <a:lnSpc>
                <a:spcPct val="100000"/>
              </a:lnSpc>
              <a:spcBef>
                <a:spcPts val="0"/>
              </a:spcBef>
              <a:spcAft>
                <a:spcPts val="0"/>
              </a:spcAft>
              <a:buClr>
                <a:srgbClr val="000000"/>
              </a:buClr>
              <a:buSzPts val="3000"/>
              <a:buFont typeface="Helvetica Neue"/>
              <a:buChar char="•"/>
            </a:pPr>
            <a:r>
              <a:rPr b="0" i="0" lang="en" sz="2100" u="none" cap="none" strike="noStrike">
                <a:solidFill>
                  <a:srgbClr val="000000"/>
                </a:solidFill>
                <a:latin typeface="Helvetica Neue"/>
                <a:ea typeface="Helvetica Neue"/>
                <a:cs typeface="Helvetica Neue"/>
                <a:sym typeface="Helvetica Neue"/>
              </a:rPr>
              <a:t>Using the .loc command we can use conditionals on rows (the first parameter) and/or columns (the second parameter)</a:t>
            </a:r>
            <a:endParaRPr/>
          </a:p>
        </p:txBody>
      </p:sp>
      <p:pic>
        <p:nvPicPr>
          <p:cNvPr descr="Screen Shot 2018-08-16 at 5.06.42 PM.png" id="910" name="Google Shape;910;p127"/>
          <p:cNvPicPr preferRelativeResize="0"/>
          <p:nvPr/>
        </p:nvPicPr>
        <p:blipFill rotWithShape="1">
          <a:blip r:embed="rId3">
            <a:alphaModFix/>
          </a:blip>
          <a:srcRect b="15306" l="58145" r="30049" t="67208"/>
          <a:stretch/>
        </p:blipFill>
        <p:spPr>
          <a:xfrm>
            <a:off x="492075" y="3604225"/>
            <a:ext cx="1726342" cy="1539276"/>
          </a:xfrm>
          <a:prstGeom prst="rect">
            <a:avLst/>
          </a:prstGeom>
          <a:noFill/>
          <a:ln>
            <a:noFill/>
          </a:ln>
        </p:spPr>
      </p:pic>
      <p:pic>
        <p:nvPicPr>
          <p:cNvPr id="911" name="Google Shape;911;p127"/>
          <p:cNvPicPr preferRelativeResize="0"/>
          <p:nvPr/>
        </p:nvPicPr>
        <p:blipFill rotWithShape="1">
          <a:blip r:embed="rId4">
            <a:alphaModFix/>
          </a:blip>
          <a:srcRect b="47911" l="17265" r="52874" t="45652"/>
          <a:stretch/>
        </p:blipFill>
        <p:spPr>
          <a:xfrm>
            <a:off x="406750" y="2671975"/>
            <a:ext cx="7102248" cy="8611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28"/>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What value would this print?</a:t>
            </a:r>
            <a:endParaRPr/>
          </a:p>
        </p:txBody>
      </p:sp>
      <p:pic>
        <p:nvPicPr>
          <p:cNvPr descr="Screen Shot 2018-08-16 at 4.20.09 PM.png" id="917" name="Google Shape;917;p128"/>
          <p:cNvPicPr preferRelativeResize="0"/>
          <p:nvPr/>
        </p:nvPicPr>
        <p:blipFill rotWithShape="1">
          <a:blip r:embed="rId3">
            <a:alphaModFix/>
          </a:blip>
          <a:srcRect b="21307" l="58336" r="30429" t="59316"/>
          <a:stretch/>
        </p:blipFill>
        <p:spPr>
          <a:xfrm>
            <a:off x="195390" y="1442343"/>
            <a:ext cx="2060781" cy="1666212"/>
          </a:xfrm>
          <a:prstGeom prst="rect">
            <a:avLst/>
          </a:prstGeom>
          <a:noFill/>
          <a:ln>
            <a:noFill/>
          </a:ln>
        </p:spPr>
      </p:pic>
      <p:grpSp>
        <p:nvGrpSpPr>
          <p:cNvPr id="918" name="Google Shape;918;p128"/>
          <p:cNvGrpSpPr/>
          <p:nvPr/>
        </p:nvGrpSpPr>
        <p:grpSpPr>
          <a:xfrm>
            <a:off x="163592" y="1096141"/>
            <a:ext cx="6167089" cy="329316"/>
            <a:chOff x="0" y="0"/>
            <a:chExt cx="10861376" cy="624533"/>
          </a:xfrm>
        </p:grpSpPr>
        <p:pic>
          <p:nvPicPr>
            <p:cNvPr descr="Screen Shot 2018-08-16 at 4.20.09 PM.png" id="919" name="Google Shape;919;p128"/>
            <p:cNvPicPr preferRelativeResize="0"/>
            <p:nvPr/>
          </p:nvPicPr>
          <p:blipFill rotWithShape="1">
            <a:blip r:embed="rId3">
              <a:alphaModFix/>
            </a:blip>
            <a:srcRect b="43394" l="58336" r="5771" t="53312"/>
            <a:stretch/>
          </p:blipFill>
          <p:spPr>
            <a:xfrm>
              <a:off x="0" y="1973"/>
              <a:ext cx="10861376" cy="622560"/>
            </a:xfrm>
            <a:prstGeom prst="rect">
              <a:avLst/>
            </a:prstGeom>
            <a:noFill/>
            <a:ln>
              <a:noFill/>
            </a:ln>
          </p:spPr>
        </p:pic>
        <p:pic>
          <p:nvPicPr>
            <p:cNvPr descr="Screen Shot 2018-08-16 at 4.20.09 PM.png" id="920" name="Google Shape;920;p128"/>
            <p:cNvPicPr preferRelativeResize="0"/>
            <p:nvPr/>
          </p:nvPicPr>
          <p:blipFill rotWithShape="1">
            <a:blip r:embed="rId3">
              <a:alphaModFix/>
            </a:blip>
            <a:srcRect b="49077" l="59644" r="38927" t="49076"/>
            <a:stretch/>
          </p:blipFill>
          <p:spPr>
            <a:xfrm>
              <a:off x="365571" y="0"/>
              <a:ext cx="431757" cy="348820"/>
            </a:xfrm>
            <a:prstGeom prst="rect">
              <a:avLst/>
            </a:prstGeom>
            <a:noFill/>
            <a:ln>
              <a:noFill/>
            </a:ln>
          </p:spPr>
        </p:pic>
      </p:grpSp>
      <p:pic>
        <p:nvPicPr>
          <p:cNvPr descr="Screen Shot 2018-08-16 at 5.09.44 PM.png" id="921" name="Google Shape;921;p128"/>
          <p:cNvPicPr preferRelativeResize="0"/>
          <p:nvPr/>
        </p:nvPicPr>
        <p:blipFill rotWithShape="1">
          <a:blip r:embed="rId4">
            <a:alphaModFix/>
          </a:blip>
          <a:srcRect b="31357" l="13961" r="41938" t="63907"/>
          <a:stretch/>
        </p:blipFill>
        <p:spPr>
          <a:xfrm>
            <a:off x="181375" y="3278350"/>
            <a:ext cx="9414176" cy="662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29"/>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What value would this print?</a:t>
            </a:r>
            <a:endParaRPr/>
          </a:p>
        </p:txBody>
      </p:sp>
      <p:pic>
        <p:nvPicPr>
          <p:cNvPr descr="Screen Shot 2018-08-16 at 4.20.09 PM.png" id="927" name="Google Shape;927;p129"/>
          <p:cNvPicPr preferRelativeResize="0"/>
          <p:nvPr/>
        </p:nvPicPr>
        <p:blipFill rotWithShape="1">
          <a:blip r:embed="rId3">
            <a:alphaModFix/>
          </a:blip>
          <a:srcRect b="21307" l="58336" r="30429" t="59316"/>
          <a:stretch/>
        </p:blipFill>
        <p:spPr>
          <a:xfrm>
            <a:off x="195390" y="1442343"/>
            <a:ext cx="2060781" cy="1666212"/>
          </a:xfrm>
          <a:prstGeom prst="rect">
            <a:avLst/>
          </a:prstGeom>
          <a:noFill/>
          <a:ln>
            <a:noFill/>
          </a:ln>
        </p:spPr>
      </p:pic>
      <p:grpSp>
        <p:nvGrpSpPr>
          <p:cNvPr id="928" name="Google Shape;928;p129"/>
          <p:cNvGrpSpPr/>
          <p:nvPr/>
        </p:nvGrpSpPr>
        <p:grpSpPr>
          <a:xfrm>
            <a:off x="163592" y="1096155"/>
            <a:ext cx="6561357" cy="329316"/>
            <a:chOff x="0" y="0"/>
            <a:chExt cx="10861376" cy="624533"/>
          </a:xfrm>
        </p:grpSpPr>
        <p:pic>
          <p:nvPicPr>
            <p:cNvPr descr="Screen Shot 2018-08-16 at 4.20.09 PM.png" id="929" name="Google Shape;929;p129"/>
            <p:cNvPicPr preferRelativeResize="0"/>
            <p:nvPr/>
          </p:nvPicPr>
          <p:blipFill rotWithShape="1">
            <a:blip r:embed="rId3">
              <a:alphaModFix/>
            </a:blip>
            <a:srcRect b="43394" l="58336" r="5771" t="53312"/>
            <a:stretch/>
          </p:blipFill>
          <p:spPr>
            <a:xfrm>
              <a:off x="0" y="1973"/>
              <a:ext cx="10861376" cy="622560"/>
            </a:xfrm>
            <a:prstGeom prst="rect">
              <a:avLst/>
            </a:prstGeom>
            <a:noFill/>
            <a:ln>
              <a:noFill/>
            </a:ln>
          </p:spPr>
        </p:pic>
        <p:pic>
          <p:nvPicPr>
            <p:cNvPr descr="Screen Shot 2018-08-16 at 4.20.09 PM.png" id="930" name="Google Shape;930;p129"/>
            <p:cNvPicPr preferRelativeResize="0"/>
            <p:nvPr/>
          </p:nvPicPr>
          <p:blipFill rotWithShape="1">
            <a:blip r:embed="rId3">
              <a:alphaModFix/>
            </a:blip>
            <a:srcRect b="49077" l="59644" r="38927" t="49076"/>
            <a:stretch/>
          </p:blipFill>
          <p:spPr>
            <a:xfrm>
              <a:off x="365571" y="0"/>
              <a:ext cx="431757" cy="348820"/>
            </a:xfrm>
            <a:prstGeom prst="rect">
              <a:avLst/>
            </a:prstGeom>
            <a:noFill/>
            <a:ln>
              <a:noFill/>
            </a:ln>
          </p:spPr>
        </p:pic>
      </p:grpSp>
      <p:sp>
        <p:nvSpPr>
          <p:cNvPr id="931" name="Google Shape;931;p129"/>
          <p:cNvSpPr txBox="1"/>
          <p:nvPr/>
        </p:nvSpPr>
        <p:spPr>
          <a:xfrm>
            <a:off x="2181358" y="3988708"/>
            <a:ext cx="2357100" cy="347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2400"/>
              <a:buFont typeface="Helvetica Neue"/>
              <a:buNone/>
            </a:pPr>
            <a:r>
              <a:rPr b="1" i="0" lang="en" sz="2400" u="sng" cap="none" strike="noStrike">
                <a:solidFill>
                  <a:srgbClr val="B41600"/>
                </a:solidFill>
                <a:latin typeface="Helvetica Neue"/>
                <a:ea typeface="Helvetica Neue"/>
                <a:cs typeface="Helvetica Neue"/>
                <a:sym typeface="Helvetica Neue"/>
              </a:rPr>
              <a:t>ANSWER: 62.0</a:t>
            </a:r>
            <a:endParaRPr sz="900"/>
          </a:p>
        </p:txBody>
      </p:sp>
      <p:pic>
        <p:nvPicPr>
          <p:cNvPr descr="Screen Shot 2018-08-16 at 5.09.44 PM.png" id="932" name="Google Shape;932;p129"/>
          <p:cNvPicPr preferRelativeResize="0"/>
          <p:nvPr/>
        </p:nvPicPr>
        <p:blipFill rotWithShape="1">
          <a:blip r:embed="rId4">
            <a:alphaModFix/>
          </a:blip>
          <a:srcRect b="31357" l="13961" r="41938" t="63907"/>
          <a:stretch/>
        </p:blipFill>
        <p:spPr>
          <a:xfrm>
            <a:off x="181375" y="3278350"/>
            <a:ext cx="9414176" cy="662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30"/>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What row(s) would this print?</a:t>
            </a:r>
            <a:endParaRPr/>
          </a:p>
        </p:txBody>
      </p:sp>
      <p:pic>
        <p:nvPicPr>
          <p:cNvPr descr="Screen Shot 2018-08-16 at 4.20.09 PM.png" id="938" name="Google Shape;938;p130"/>
          <p:cNvPicPr preferRelativeResize="0"/>
          <p:nvPr/>
        </p:nvPicPr>
        <p:blipFill rotWithShape="1">
          <a:blip r:embed="rId3">
            <a:alphaModFix/>
          </a:blip>
          <a:srcRect b="21307" l="58336" r="30429" t="59316"/>
          <a:stretch/>
        </p:blipFill>
        <p:spPr>
          <a:xfrm>
            <a:off x="195400" y="1442350"/>
            <a:ext cx="1677600" cy="1666200"/>
          </a:xfrm>
          <a:prstGeom prst="rect">
            <a:avLst/>
          </a:prstGeom>
          <a:noFill/>
          <a:ln>
            <a:noFill/>
          </a:ln>
        </p:spPr>
      </p:pic>
      <p:grpSp>
        <p:nvGrpSpPr>
          <p:cNvPr id="939" name="Google Shape;939;p130"/>
          <p:cNvGrpSpPr/>
          <p:nvPr/>
        </p:nvGrpSpPr>
        <p:grpSpPr>
          <a:xfrm>
            <a:off x="163592" y="1096155"/>
            <a:ext cx="6323493" cy="329316"/>
            <a:chOff x="0" y="0"/>
            <a:chExt cx="10861376" cy="624533"/>
          </a:xfrm>
        </p:grpSpPr>
        <p:pic>
          <p:nvPicPr>
            <p:cNvPr descr="Screen Shot 2018-08-16 at 4.20.09 PM.png" id="940" name="Google Shape;940;p130"/>
            <p:cNvPicPr preferRelativeResize="0"/>
            <p:nvPr/>
          </p:nvPicPr>
          <p:blipFill rotWithShape="1">
            <a:blip r:embed="rId3">
              <a:alphaModFix/>
            </a:blip>
            <a:srcRect b="43394" l="58336" r="5771" t="53312"/>
            <a:stretch/>
          </p:blipFill>
          <p:spPr>
            <a:xfrm>
              <a:off x="0" y="1973"/>
              <a:ext cx="10861376" cy="622560"/>
            </a:xfrm>
            <a:prstGeom prst="rect">
              <a:avLst/>
            </a:prstGeom>
            <a:noFill/>
            <a:ln>
              <a:noFill/>
            </a:ln>
          </p:spPr>
        </p:pic>
        <p:pic>
          <p:nvPicPr>
            <p:cNvPr descr="Screen Shot 2018-08-16 at 4.20.09 PM.png" id="941" name="Google Shape;941;p130"/>
            <p:cNvPicPr preferRelativeResize="0"/>
            <p:nvPr/>
          </p:nvPicPr>
          <p:blipFill rotWithShape="1">
            <a:blip r:embed="rId3">
              <a:alphaModFix/>
            </a:blip>
            <a:srcRect b="49077" l="59644" r="38927" t="49076"/>
            <a:stretch/>
          </p:blipFill>
          <p:spPr>
            <a:xfrm>
              <a:off x="365571" y="0"/>
              <a:ext cx="431757" cy="348820"/>
            </a:xfrm>
            <a:prstGeom prst="rect">
              <a:avLst/>
            </a:prstGeom>
            <a:noFill/>
            <a:ln>
              <a:noFill/>
            </a:ln>
          </p:spPr>
        </p:pic>
      </p:grpSp>
      <p:pic>
        <p:nvPicPr>
          <p:cNvPr descr="Screen Shot 2018-08-16 at 5.13.14 PM.png" id="942" name="Google Shape;942;p130"/>
          <p:cNvPicPr preferRelativeResize="0"/>
          <p:nvPr/>
        </p:nvPicPr>
        <p:blipFill rotWithShape="1">
          <a:blip r:embed="rId4">
            <a:alphaModFix/>
          </a:blip>
          <a:srcRect b="29112" l="13982" r="49775" t="63801"/>
          <a:stretch/>
        </p:blipFill>
        <p:spPr>
          <a:xfrm>
            <a:off x="303425" y="3278350"/>
            <a:ext cx="6394150" cy="800624"/>
          </a:xfrm>
          <a:prstGeom prst="rect">
            <a:avLst/>
          </a:prstGeom>
          <a:noFill/>
          <a:ln>
            <a:noFill/>
          </a:ln>
        </p:spPr>
      </p:pic>
      <p:cxnSp>
        <p:nvCxnSpPr>
          <p:cNvPr id="943" name="Google Shape;943;p130"/>
          <p:cNvCxnSpPr/>
          <p:nvPr/>
        </p:nvCxnSpPr>
        <p:spPr>
          <a:xfrm flipH="1">
            <a:off x="6047760" y="2884077"/>
            <a:ext cx="522600" cy="568500"/>
          </a:xfrm>
          <a:prstGeom prst="straightConnector1">
            <a:avLst/>
          </a:prstGeom>
          <a:noFill/>
          <a:ln cap="flat" cmpd="sng" w="25400">
            <a:solidFill>
              <a:srgbClr val="000000"/>
            </a:solidFill>
            <a:prstDash val="solid"/>
            <a:miter lim="400000"/>
            <a:headEnd len="sm" w="sm" type="none"/>
            <a:tailEnd len="med" w="med" type="triangle"/>
          </a:ln>
        </p:spPr>
      </p:cxnSp>
      <p:sp>
        <p:nvSpPr>
          <p:cNvPr id="944" name="Google Shape;944;p130"/>
          <p:cNvSpPr txBox="1"/>
          <p:nvPr/>
        </p:nvSpPr>
        <p:spPr>
          <a:xfrm>
            <a:off x="4585007" y="2353071"/>
            <a:ext cx="4531800" cy="437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EB220C"/>
              </a:buClr>
              <a:buSzPts val="1500"/>
              <a:buFont typeface="Helvetica Neue"/>
              <a:buNone/>
            </a:pPr>
            <a:r>
              <a:rPr b="1" i="0" lang="en" sz="1500" u="none" cap="none" strike="noStrike">
                <a:solidFill>
                  <a:srgbClr val="EB220C"/>
                </a:solidFill>
                <a:latin typeface="Helvetica Neue"/>
                <a:ea typeface="Helvetica Neue"/>
                <a:cs typeface="Helvetica Neue"/>
                <a:sym typeface="Helvetica Neue"/>
              </a:rPr>
              <a:t>Note: for multiple conditions inside </a:t>
            </a:r>
            <a:endParaRPr sz="900"/>
          </a:p>
          <a:p>
            <a:pPr indent="0" lvl="0" marL="0" marR="0" rtl="0" algn="ctr">
              <a:lnSpc>
                <a:spcPct val="100000"/>
              </a:lnSpc>
              <a:spcBef>
                <a:spcPts val="0"/>
              </a:spcBef>
              <a:spcAft>
                <a:spcPts val="0"/>
              </a:spcAft>
              <a:buClr>
                <a:srgbClr val="EB220C"/>
              </a:buClr>
              <a:buSzPts val="1500"/>
              <a:buFont typeface="Helvetica Neue"/>
              <a:buNone/>
            </a:pPr>
            <a:r>
              <a:rPr b="1" i="0" lang="en" sz="1500" u="none" cap="none" strike="noStrike">
                <a:solidFill>
                  <a:srgbClr val="EB220C"/>
                </a:solidFill>
                <a:latin typeface="Helvetica Neue"/>
                <a:ea typeface="Helvetica Neue"/>
                <a:cs typeface="Helvetica Neue"/>
                <a:sym typeface="Helvetica Neue"/>
              </a:rPr>
              <a:t>.loc or .iloc we only use a single ampersand</a:t>
            </a:r>
            <a:endParaRPr sz="9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pic>
        <p:nvPicPr>
          <p:cNvPr descr="Screen Shot 2018-08-16 at 5.13.14 PM.png" id="949" name="Google Shape;949;p131"/>
          <p:cNvPicPr preferRelativeResize="0"/>
          <p:nvPr/>
        </p:nvPicPr>
        <p:blipFill rotWithShape="1">
          <a:blip r:embed="rId3">
            <a:alphaModFix/>
          </a:blip>
          <a:srcRect b="16310" l="13736" r="74118" t="76603"/>
          <a:stretch/>
        </p:blipFill>
        <p:spPr>
          <a:xfrm>
            <a:off x="2253300" y="4175525"/>
            <a:ext cx="2357715" cy="800624"/>
          </a:xfrm>
          <a:prstGeom prst="rect">
            <a:avLst/>
          </a:prstGeom>
          <a:noFill/>
          <a:ln>
            <a:noFill/>
          </a:ln>
        </p:spPr>
      </p:pic>
      <p:sp>
        <p:nvSpPr>
          <p:cNvPr id="950" name="Google Shape;950;p131"/>
          <p:cNvSpPr txBox="1"/>
          <p:nvPr/>
        </p:nvSpPr>
        <p:spPr>
          <a:xfrm>
            <a:off x="412126" y="4332935"/>
            <a:ext cx="1714200" cy="3477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B41600"/>
              </a:buClr>
              <a:buSzPts val="2400"/>
              <a:buFont typeface="Helvetica Neue"/>
              <a:buNone/>
            </a:pPr>
            <a:r>
              <a:rPr b="1" i="0" lang="en" sz="2400" u="sng" cap="none" strike="noStrike">
                <a:solidFill>
                  <a:srgbClr val="B41600"/>
                </a:solidFill>
                <a:latin typeface="Helvetica Neue"/>
                <a:ea typeface="Helvetica Neue"/>
                <a:cs typeface="Helvetica Neue"/>
                <a:sym typeface="Helvetica Neue"/>
              </a:rPr>
              <a:t>ANSWER: </a:t>
            </a:r>
            <a:endParaRPr sz="900"/>
          </a:p>
        </p:txBody>
      </p:sp>
      <p:sp>
        <p:nvSpPr>
          <p:cNvPr id="951" name="Google Shape;951;p131"/>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What row(s) would this print?</a:t>
            </a:r>
            <a:endParaRPr/>
          </a:p>
        </p:txBody>
      </p:sp>
      <p:pic>
        <p:nvPicPr>
          <p:cNvPr descr="Screen Shot 2018-08-16 at 4.20.09 PM.png" id="952" name="Google Shape;952;p131"/>
          <p:cNvPicPr preferRelativeResize="0"/>
          <p:nvPr/>
        </p:nvPicPr>
        <p:blipFill rotWithShape="1">
          <a:blip r:embed="rId4">
            <a:alphaModFix/>
          </a:blip>
          <a:srcRect b="21307" l="58336" r="30429" t="59316"/>
          <a:stretch/>
        </p:blipFill>
        <p:spPr>
          <a:xfrm>
            <a:off x="195400" y="1442350"/>
            <a:ext cx="1684378" cy="1666200"/>
          </a:xfrm>
          <a:prstGeom prst="rect">
            <a:avLst/>
          </a:prstGeom>
          <a:noFill/>
          <a:ln>
            <a:noFill/>
          </a:ln>
        </p:spPr>
      </p:pic>
      <p:grpSp>
        <p:nvGrpSpPr>
          <p:cNvPr id="953" name="Google Shape;953;p131"/>
          <p:cNvGrpSpPr/>
          <p:nvPr/>
        </p:nvGrpSpPr>
        <p:grpSpPr>
          <a:xfrm>
            <a:off x="301593" y="1088978"/>
            <a:ext cx="4481047" cy="273551"/>
            <a:chOff x="0" y="0"/>
            <a:chExt cx="6708154" cy="385718"/>
          </a:xfrm>
        </p:grpSpPr>
        <p:pic>
          <p:nvPicPr>
            <p:cNvPr descr="Screen Shot 2018-08-16 at 4.20.09 PM.png" id="954" name="Google Shape;954;p131"/>
            <p:cNvPicPr preferRelativeResize="0"/>
            <p:nvPr/>
          </p:nvPicPr>
          <p:blipFill rotWithShape="1">
            <a:blip r:embed="rId4">
              <a:alphaModFix/>
            </a:blip>
            <a:srcRect b="43394" l="58336" r="5771" t="53312"/>
            <a:stretch/>
          </p:blipFill>
          <p:spPr>
            <a:xfrm>
              <a:off x="0" y="1218"/>
              <a:ext cx="6708154" cy="384500"/>
            </a:xfrm>
            <a:prstGeom prst="rect">
              <a:avLst/>
            </a:prstGeom>
            <a:noFill/>
            <a:ln>
              <a:noFill/>
            </a:ln>
          </p:spPr>
        </p:pic>
        <p:pic>
          <p:nvPicPr>
            <p:cNvPr descr="Screen Shot 2018-08-16 at 4.20.09 PM.png" id="955" name="Google Shape;955;p131"/>
            <p:cNvPicPr preferRelativeResize="0"/>
            <p:nvPr/>
          </p:nvPicPr>
          <p:blipFill rotWithShape="1">
            <a:blip r:embed="rId4">
              <a:alphaModFix/>
            </a:blip>
            <a:srcRect b="49077" l="59644" r="38927" t="49076"/>
            <a:stretch/>
          </p:blipFill>
          <p:spPr>
            <a:xfrm>
              <a:off x="225782" y="0"/>
              <a:ext cx="266656" cy="215440"/>
            </a:xfrm>
            <a:prstGeom prst="rect">
              <a:avLst/>
            </a:prstGeom>
            <a:noFill/>
            <a:ln>
              <a:noFill/>
            </a:ln>
          </p:spPr>
        </p:pic>
      </p:grpSp>
      <p:pic>
        <p:nvPicPr>
          <p:cNvPr descr="Screen Shot 2018-08-16 at 5.13.14 PM.png" id="956" name="Google Shape;956;p131"/>
          <p:cNvPicPr preferRelativeResize="0"/>
          <p:nvPr/>
        </p:nvPicPr>
        <p:blipFill rotWithShape="1">
          <a:blip r:embed="rId3">
            <a:alphaModFix/>
          </a:blip>
          <a:srcRect b="29112" l="13982" r="49775" t="63801"/>
          <a:stretch/>
        </p:blipFill>
        <p:spPr>
          <a:xfrm>
            <a:off x="303425" y="3278350"/>
            <a:ext cx="6394150" cy="80062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32"/>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l">
              <a:lnSpc>
                <a:spcPct val="90000"/>
              </a:lnSpc>
              <a:spcBef>
                <a:spcPts val="750"/>
              </a:spcBef>
              <a:spcAft>
                <a:spcPts val="0"/>
              </a:spcAft>
              <a:buNone/>
            </a:pPr>
            <a:r>
              <a:rPr lang="en" sz="4400">
                <a:solidFill>
                  <a:schemeClr val="dk1"/>
                </a:solidFill>
                <a:latin typeface="Calibri"/>
                <a:ea typeface="Calibri"/>
                <a:cs typeface="Calibri"/>
                <a:sym typeface="Calibri"/>
              </a:rPr>
              <a:t>4</a:t>
            </a:r>
            <a:r>
              <a:rPr lang="en" sz="4400">
                <a:solidFill>
                  <a:schemeClr val="dk1"/>
                </a:solidFill>
                <a:latin typeface="Calibri"/>
                <a:ea typeface="Calibri"/>
                <a:cs typeface="Calibri"/>
                <a:sym typeface="Calibri"/>
              </a:rPr>
              <a:t>. Writing a dataframe to a file</a:t>
            </a:r>
            <a:endParaRPr sz="4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133"/>
          <p:cNvSpPr txBox="1"/>
          <p:nvPr>
            <p:ph type="title"/>
          </p:nvPr>
        </p:nvSpPr>
        <p:spPr>
          <a:xfrm>
            <a:off x="669727" y="133945"/>
            <a:ext cx="82473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Exporting a DataFrame to a File</a:t>
            </a:r>
            <a:endParaRPr/>
          </a:p>
        </p:txBody>
      </p:sp>
      <p:sp>
        <p:nvSpPr>
          <p:cNvPr id="967" name="Google Shape;967;p133"/>
          <p:cNvSpPr txBox="1"/>
          <p:nvPr/>
        </p:nvSpPr>
        <p:spPr>
          <a:xfrm>
            <a:off x="71258" y="745481"/>
            <a:ext cx="9001500" cy="5964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Helvetica Neue"/>
              <a:buNone/>
            </a:pPr>
            <a:r>
              <a:rPr b="0" i="0" lang="en" sz="2300" u="none" cap="none" strike="noStrike">
                <a:solidFill>
                  <a:srgbClr val="000000"/>
                </a:solidFill>
                <a:latin typeface="Helvetica Neue"/>
                <a:ea typeface="Helvetica Neue"/>
                <a:cs typeface="Helvetica Neue"/>
                <a:sym typeface="Helvetica Neue"/>
              </a:rPr>
              <a:t>Similar to importing a text file to a </a:t>
            </a:r>
            <a:r>
              <a:rPr b="0" i="1" lang="en" sz="2300" u="none" cap="none" strike="noStrike">
                <a:solidFill>
                  <a:srgbClr val="000000"/>
                </a:solidFill>
                <a:latin typeface="Helvetica Neue"/>
                <a:ea typeface="Helvetica Neue"/>
                <a:cs typeface="Helvetica Neue"/>
                <a:sym typeface="Helvetica Neue"/>
              </a:rPr>
              <a:t>pandas </a:t>
            </a:r>
            <a:r>
              <a:rPr b="0" i="0" lang="en" sz="2300" u="none" cap="none" strike="noStrike">
                <a:solidFill>
                  <a:srgbClr val="000000"/>
                </a:solidFill>
                <a:latin typeface="Helvetica Neue"/>
                <a:ea typeface="Helvetica Neue"/>
                <a:cs typeface="Helvetica Neue"/>
                <a:sym typeface="Helvetica Neue"/>
              </a:rPr>
              <a:t>DataFrame, there are also several parameters for exporting a pandas DataFrame.</a:t>
            </a:r>
            <a:endParaRPr sz="900"/>
          </a:p>
        </p:txBody>
      </p:sp>
      <p:sp>
        <p:nvSpPr>
          <p:cNvPr id="968" name="Google Shape;968;p133"/>
          <p:cNvSpPr txBox="1"/>
          <p:nvPr/>
        </p:nvSpPr>
        <p:spPr>
          <a:xfrm>
            <a:off x="768111" y="2042658"/>
            <a:ext cx="6125100" cy="234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Courier New"/>
              <a:buNone/>
            </a:pPr>
            <a:r>
              <a:rPr b="0" i="1" lang="en" sz="1500" u="none" cap="none" strike="noStrike">
                <a:solidFill>
                  <a:srgbClr val="000000"/>
                </a:solidFill>
                <a:latin typeface="Courier New"/>
                <a:ea typeface="Courier New"/>
                <a:cs typeface="Courier New"/>
                <a:sym typeface="Courier New"/>
              </a:rPr>
              <a:t>dataFrame</a:t>
            </a:r>
            <a:r>
              <a:rPr b="0" i="0" lang="en" sz="1500" u="none" cap="none" strike="noStrike">
                <a:solidFill>
                  <a:srgbClr val="000000"/>
                </a:solidFill>
                <a:latin typeface="Courier New"/>
                <a:ea typeface="Courier New"/>
                <a:cs typeface="Courier New"/>
                <a:sym typeface="Courier New"/>
              </a:rPr>
              <a:t>.to_csv(path_to_outputFile, arguments)</a:t>
            </a:r>
            <a:endParaRPr sz="900"/>
          </a:p>
        </p:txBody>
      </p:sp>
      <p:sp>
        <p:nvSpPr>
          <p:cNvPr id="969" name="Google Shape;969;p133"/>
          <p:cNvSpPr txBox="1"/>
          <p:nvPr/>
        </p:nvSpPr>
        <p:spPr>
          <a:xfrm>
            <a:off x="183846" y="1686210"/>
            <a:ext cx="4687800" cy="276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800"/>
              <a:buFont typeface="Helvetica Neue"/>
              <a:buNone/>
            </a:pPr>
            <a:r>
              <a:rPr b="0" i="0" lang="en" sz="1800" u="none" cap="none" strike="noStrike">
                <a:solidFill>
                  <a:srgbClr val="000000"/>
                </a:solidFill>
                <a:latin typeface="Helvetica Neue"/>
                <a:ea typeface="Helvetica Neue"/>
                <a:cs typeface="Helvetica Neue"/>
                <a:sym typeface="Helvetica Neue"/>
              </a:rPr>
              <a:t>The syntax for exporting a DataFrame is :</a:t>
            </a:r>
            <a:endParaRPr sz="900"/>
          </a:p>
        </p:txBody>
      </p:sp>
      <p:sp>
        <p:nvSpPr>
          <p:cNvPr id="970" name="Google Shape;970;p133"/>
          <p:cNvSpPr txBox="1"/>
          <p:nvPr/>
        </p:nvSpPr>
        <p:spPr>
          <a:xfrm>
            <a:off x="57172" y="2573879"/>
            <a:ext cx="8393100" cy="503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1800"/>
              <a:buFont typeface="Helvetica Neue"/>
              <a:buNone/>
            </a:pPr>
            <a:r>
              <a:rPr b="0" i="0" lang="en" sz="1800" u="none" cap="none" strike="noStrike">
                <a:solidFill>
                  <a:srgbClr val="000000"/>
                </a:solidFill>
                <a:latin typeface="Helvetica Neue"/>
                <a:ea typeface="Helvetica Neue"/>
                <a:cs typeface="Helvetica Neue"/>
                <a:sym typeface="Helvetica Neue"/>
              </a:rPr>
              <a:t>For example, to export a tab-delimited file from DataFrame `test_df` with a header  and no row-names to the file “test.txt” we use the command:</a:t>
            </a:r>
            <a:endParaRPr sz="900"/>
          </a:p>
        </p:txBody>
      </p:sp>
      <p:sp>
        <p:nvSpPr>
          <p:cNvPr id="971" name="Google Shape;971;p133"/>
          <p:cNvSpPr txBox="1"/>
          <p:nvPr/>
        </p:nvSpPr>
        <p:spPr>
          <a:xfrm>
            <a:off x="226580" y="3262347"/>
            <a:ext cx="8054100" cy="234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Courier New"/>
              <a:buNone/>
            </a:pPr>
            <a:r>
              <a:rPr b="1" i="1" lang="en" sz="1500" u="none" cap="none" strike="noStrike">
                <a:solidFill>
                  <a:srgbClr val="000000"/>
                </a:solidFill>
                <a:latin typeface="Courier New"/>
                <a:ea typeface="Courier New"/>
                <a:cs typeface="Courier New"/>
                <a:sym typeface="Courier New"/>
              </a:rPr>
              <a:t>test_df</a:t>
            </a:r>
            <a:r>
              <a:rPr b="1" i="0" lang="en" sz="1500" u="none" cap="none" strike="noStrike">
                <a:solidFill>
                  <a:srgbClr val="000000"/>
                </a:solidFill>
                <a:latin typeface="Courier New"/>
                <a:ea typeface="Courier New"/>
                <a:cs typeface="Courier New"/>
                <a:sym typeface="Courier New"/>
              </a:rPr>
              <a:t>.to_csv(</a:t>
            </a:r>
            <a:r>
              <a:rPr b="1" i="0" lang="en" sz="1500" u="none" cap="none" strike="noStrike">
                <a:solidFill>
                  <a:srgbClr val="B41600"/>
                </a:solidFill>
                <a:latin typeface="Courier New"/>
                <a:ea typeface="Courier New"/>
                <a:cs typeface="Courier New"/>
                <a:sym typeface="Courier New"/>
              </a:rPr>
              <a:t>“test.txt”</a:t>
            </a:r>
            <a:r>
              <a:rPr b="1" i="0" lang="en" sz="1500" u="none" cap="none" strike="noStrike">
                <a:solidFill>
                  <a:srgbClr val="000000"/>
                </a:solidFill>
                <a:latin typeface="Courier New"/>
                <a:ea typeface="Courier New"/>
                <a:cs typeface="Courier New"/>
                <a:sym typeface="Courier New"/>
              </a:rPr>
              <a:t>, sep</a:t>
            </a:r>
            <a:r>
              <a:rPr b="1" i="0" lang="en" sz="1500" u="none" cap="none" strike="noStrike">
                <a:solidFill>
                  <a:srgbClr val="9437FF"/>
                </a:solidFill>
                <a:latin typeface="Courier New"/>
                <a:ea typeface="Courier New"/>
                <a:cs typeface="Courier New"/>
                <a:sym typeface="Courier New"/>
              </a:rPr>
              <a:t>=</a:t>
            </a:r>
            <a:r>
              <a:rPr b="1" i="0" lang="en" sz="1500" u="none" cap="none" strike="noStrike">
                <a:solidFill>
                  <a:srgbClr val="B41600"/>
                </a:solidFill>
                <a:latin typeface="Courier New"/>
                <a:ea typeface="Courier New"/>
                <a:cs typeface="Courier New"/>
                <a:sym typeface="Courier New"/>
              </a:rPr>
              <a:t>“\t”</a:t>
            </a:r>
            <a:r>
              <a:rPr b="1" i="0" lang="en" sz="1500" u="none" cap="none" strike="noStrike">
                <a:solidFill>
                  <a:srgbClr val="000000"/>
                </a:solidFill>
                <a:latin typeface="Courier New"/>
                <a:ea typeface="Courier New"/>
                <a:cs typeface="Courier New"/>
                <a:sym typeface="Courier New"/>
              </a:rPr>
              <a:t>, header</a:t>
            </a:r>
            <a:r>
              <a:rPr b="1" i="0" lang="en" sz="1500" u="none" cap="none" strike="noStrike">
                <a:solidFill>
                  <a:srgbClr val="9437FF"/>
                </a:solidFill>
                <a:latin typeface="Courier New"/>
                <a:ea typeface="Courier New"/>
                <a:cs typeface="Courier New"/>
                <a:sym typeface="Courier New"/>
              </a:rPr>
              <a:t>=</a:t>
            </a:r>
            <a:r>
              <a:rPr b="1" i="0" lang="en" sz="1500" u="none" cap="none" strike="noStrike">
                <a:solidFill>
                  <a:srgbClr val="1DAD01"/>
                </a:solidFill>
                <a:latin typeface="Courier New"/>
                <a:ea typeface="Courier New"/>
                <a:cs typeface="Courier New"/>
                <a:sym typeface="Courier New"/>
              </a:rPr>
              <a:t>True</a:t>
            </a:r>
            <a:r>
              <a:rPr b="1" i="0" lang="en" sz="1500" u="none" cap="none" strike="noStrike">
                <a:solidFill>
                  <a:srgbClr val="000000"/>
                </a:solidFill>
                <a:latin typeface="Courier New"/>
                <a:ea typeface="Courier New"/>
                <a:cs typeface="Courier New"/>
                <a:sym typeface="Courier New"/>
              </a:rPr>
              <a:t>, index</a:t>
            </a:r>
            <a:r>
              <a:rPr b="1" i="0" lang="en" sz="1500" u="none" cap="none" strike="noStrike">
                <a:solidFill>
                  <a:srgbClr val="9437FF"/>
                </a:solidFill>
                <a:latin typeface="Courier New"/>
                <a:ea typeface="Courier New"/>
                <a:cs typeface="Courier New"/>
                <a:sym typeface="Courier New"/>
              </a:rPr>
              <a:t>=</a:t>
            </a:r>
            <a:r>
              <a:rPr b="1" i="0" lang="en" sz="1500" u="none" cap="none" strike="noStrike">
                <a:solidFill>
                  <a:srgbClr val="000000"/>
                </a:solidFill>
                <a:latin typeface="Courier New"/>
                <a:ea typeface="Courier New"/>
                <a:cs typeface="Courier New"/>
                <a:sym typeface="Courier New"/>
              </a:rPr>
              <a:t>False)</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71"/>
          <p:cNvSpPr txBox="1"/>
          <p:nvPr>
            <p:ph type="title"/>
          </p:nvPr>
        </p:nvSpPr>
        <p:spPr>
          <a:xfrm>
            <a:off x="0" y="205975"/>
            <a:ext cx="41904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t>Argparse argument order</a:t>
            </a:r>
            <a:endParaRPr sz="3000"/>
          </a:p>
        </p:txBody>
      </p:sp>
      <p:sp>
        <p:nvSpPr>
          <p:cNvPr id="417" name="Google Shape;417;p71"/>
          <p:cNvSpPr txBox="1"/>
          <p:nvPr>
            <p:ph idx="1" type="body"/>
          </p:nvPr>
        </p:nvSpPr>
        <p:spPr>
          <a:xfrm>
            <a:off x="173475" y="1302000"/>
            <a:ext cx="45117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1800"/>
              <a:t>These commands are all equal:</a:t>
            </a:r>
            <a:endParaRPr sz="1800"/>
          </a:p>
          <a:p>
            <a:pPr indent="0" lvl="0" marL="0" rtl="0" algn="l">
              <a:spcBef>
                <a:spcPts val="360"/>
              </a:spcBef>
              <a:spcAft>
                <a:spcPts val="0"/>
              </a:spcAft>
              <a:buNone/>
            </a:pPr>
            <a:r>
              <a:rPr lang="en" sz="1400"/>
              <a:t>&gt; </a:t>
            </a:r>
            <a:r>
              <a:rPr lang="en" sz="1400"/>
              <a:t>python madlibs.py </a:t>
            </a:r>
            <a:r>
              <a:rPr lang="en" sz="1400">
                <a:solidFill>
                  <a:srgbClr val="9900FF"/>
                </a:solidFill>
              </a:rPr>
              <a:t>-a 42 3.14</a:t>
            </a:r>
            <a:r>
              <a:rPr lang="en" sz="1400"/>
              <a:t> </a:t>
            </a:r>
            <a:r>
              <a:rPr lang="en" sz="1400">
                <a:solidFill>
                  <a:srgbClr val="B41600"/>
                </a:solidFill>
              </a:rPr>
              <a:t>-n Sheldon Karen</a:t>
            </a:r>
            <a:r>
              <a:rPr lang="en" sz="1400"/>
              <a:t> </a:t>
            </a:r>
            <a:r>
              <a:rPr b="1" lang="en" sz="1400">
                <a:solidFill>
                  <a:schemeClr val="dk2"/>
                </a:solidFill>
              </a:rPr>
              <a:t>paper</a:t>
            </a:r>
            <a:r>
              <a:rPr lang="en" sz="1400"/>
              <a:t> </a:t>
            </a:r>
            <a:r>
              <a:rPr b="1" lang="en" sz="1400">
                <a:solidFill>
                  <a:srgbClr val="38761D"/>
                </a:solidFill>
              </a:rPr>
              <a:t>rock</a:t>
            </a:r>
            <a:endParaRPr b="1" sz="1400">
              <a:solidFill>
                <a:srgbClr val="38761D"/>
              </a:solidFill>
            </a:endParaRPr>
          </a:p>
          <a:p>
            <a:pPr indent="0" lvl="0" marL="0" rtl="0" algn="l">
              <a:spcBef>
                <a:spcPts val="360"/>
              </a:spcBef>
              <a:spcAft>
                <a:spcPts val="0"/>
              </a:spcAft>
              <a:buNone/>
            </a:pPr>
            <a:r>
              <a:rPr lang="en" sz="1400"/>
              <a:t>&gt; python madlibs.py</a:t>
            </a:r>
            <a:r>
              <a:rPr lang="en" sz="1400">
                <a:solidFill>
                  <a:srgbClr val="B41600"/>
                </a:solidFill>
              </a:rPr>
              <a:t> -n Sheldon Karen</a:t>
            </a:r>
            <a:r>
              <a:rPr lang="en" sz="1400"/>
              <a:t> </a:t>
            </a:r>
            <a:r>
              <a:rPr lang="en" sz="1400">
                <a:solidFill>
                  <a:srgbClr val="9900FF"/>
                </a:solidFill>
              </a:rPr>
              <a:t>-a 42 3.14</a:t>
            </a:r>
            <a:r>
              <a:rPr lang="en" sz="1400"/>
              <a:t> </a:t>
            </a:r>
            <a:r>
              <a:rPr b="1" lang="en" sz="1400">
                <a:solidFill>
                  <a:schemeClr val="dk2"/>
                </a:solidFill>
              </a:rPr>
              <a:t>paper</a:t>
            </a:r>
            <a:r>
              <a:rPr lang="en" sz="1400"/>
              <a:t> </a:t>
            </a:r>
            <a:r>
              <a:rPr b="1" lang="en" sz="1400">
                <a:solidFill>
                  <a:srgbClr val="38761D"/>
                </a:solidFill>
              </a:rPr>
              <a:t>rock</a:t>
            </a:r>
            <a:endParaRPr b="1" sz="1400">
              <a:solidFill>
                <a:srgbClr val="38761D"/>
              </a:solidFill>
            </a:endParaRPr>
          </a:p>
          <a:p>
            <a:pPr indent="0" lvl="0" marL="0" rtl="0" algn="l">
              <a:spcBef>
                <a:spcPts val="360"/>
              </a:spcBef>
              <a:spcAft>
                <a:spcPts val="0"/>
              </a:spcAft>
              <a:buClr>
                <a:schemeClr val="dk1"/>
              </a:buClr>
              <a:buSzPts val="1100"/>
              <a:buFont typeface="Arial"/>
              <a:buNone/>
            </a:pPr>
            <a:r>
              <a:rPr lang="en" sz="1400"/>
              <a:t>&gt; python madlibs.py </a:t>
            </a:r>
            <a:r>
              <a:rPr b="1" lang="en" sz="1400">
                <a:solidFill>
                  <a:schemeClr val="dk2"/>
                </a:solidFill>
              </a:rPr>
              <a:t>paper</a:t>
            </a:r>
            <a:r>
              <a:rPr lang="en" sz="1400"/>
              <a:t> </a:t>
            </a:r>
            <a:r>
              <a:rPr b="1" lang="en" sz="1400">
                <a:solidFill>
                  <a:srgbClr val="38761D"/>
                </a:solidFill>
              </a:rPr>
              <a:t>rock</a:t>
            </a:r>
            <a:r>
              <a:rPr lang="en" sz="1400">
                <a:solidFill>
                  <a:srgbClr val="38761D"/>
                </a:solidFill>
              </a:rPr>
              <a:t> </a:t>
            </a:r>
            <a:r>
              <a:rPr lang="en" sz="1400">
                <a:solidFill>
                  <a:srgbClr val="9900FF"/>
                </a:solidFill>
              </a:rPr>
              <a:t>-a 42 3.14</a:t>
            </a:r>
            <a:r>
              <a:rPr lang="en" sz="1400"/>
              <a:t> </a:t>
            </a:r>
            <a:r>
              <a:rPr lang="en" sz="1400">
                <a:solidFill>
                  <a:srgbClr val="B41600"/>
                </a:solidFill>
              </a:rPr>
              <a:t>-n Sheldon Karen</a:t>
            </a:r>
            <a:endParaRPr sz="1400">
              <a:solidFill>
                <a:srgbClr val="38761D"/>
              </a:solidFill>
            </a:endParaRPr>
          </a:p>
          <a:p>
            <a:pPr indent="0" lvl="0" marL="0" rtl="0" algn="l">
              <a:spcBef>
                <a:spcPts val="360"/>
              </a:spcBef>
              <a:spcAft>
                <a:spcPts val="0"/>
              </a:spcAft>
              <a:buNone/>
            </a:pPr>
            <a:r>
              <a:rPr lang="en" sz="1400"/>
              <a:t>&gt; python madlibs.py </a:t>
            </a:r>
            <a:r>
              <a:rPr b="1" lang="en" sz="1400">
                <a:solidFill>
                  <a:schemeClr val="dk2"/>
                </a:solidFill>
              </a:rPr>
              <a:t>paper</a:t>
            </a:r>
            <a:r>
              <a:rPr lang="en" sz="1400"/>
              <a:t> </a:t>
            </a:r>
            <a:r>
              <a:rPr b="1" lang="en" sz="1400">
                <a:solidFill>
                  <a:srgbClr val="38761D"/>
                </a:solidFill>
              </a:rPr>
              <a:t>rock</a:t>
            </a:r>
            <a:r>
              <a:rPr lang="en" sz="1400">
                <a:solidFill>
                  <a:srgbClr val="38761D"/>
                </a:solidFill>
              </a:rPr>
              <a:t> </a:t>
            </a:r>
            <a:r>
              <a:rPr lang="en" sz="1400">
                <a:solidFill>
                  <a:srgbClr val="B41600"/>
                </a:solidFill>
              </a:rPr>
              <a:t>-n Sheldon Karen</a:t>
            </a:r>
            <a:r>
              <a:rPr lang="en" sz="1400"/>
              <a:t> </a:t>
            </a:r>
            <a:r>
              <a:rPr lang="en" sz="1400">
                <a:solidFill>
                  <a:srgbClr val="9900FF"/>
                </a:solidFill>
              </a:rPr>
              <a:t>-a 42 3.14</a:t>
            </a:r>
            <a:endParaRPr sz="1400">
              <a:solidFill>
                <a:srgbClr val="9900FF"/>
              </a:solidFill>
            </a:endParaRPr>
          </a:p>
          <a:p>
            <a:pPr indent="0" lvl="0" marL="0" rtl="0" algn="l">
              <a:spcBef>
                <a:spcPts val="360"/>
              </a:spcBef>
              <a:spcAft>
                <a:spcPts val="0"/>
              </a:spcAft>
              <a:buNone/>
            </a:pPr>
            <a:r>
              <a:t/>
            </a:r>
            <a:endParaRPr sz="1400">
              <a:solidFill>
                <a:srgbClr val="9900FF"/>
              </a:solidFill>
            </a:endParaRPr>
          </a:p>
          <a:p>
            <a:pPr indent="0" lvl="0" marL="0" rtl="0" algn="l">
              <a:spcBef>
                <a:spcPts val="360"/>
              </a:spcBef>
              <a:spcAft>
                <a:spcPts val="0"/>
              </a:spcAft>
              <a:buNone/>
            </a:pPr>
            <a:r>
              <a:rPr lang="en" sz="1800"/>
              <a:t>These commands are all equal, but different from above:</a:t>
            </a:r>
            <a:endParaRPr sz="1800"/>
          </a:p>
          <a:p>
            <a:pPr indent="0" lvl="0" marL="0" rtl="0" algn="l">
              <a:spcBef>
                <a:spcPts val="360"/>
              </a:spcBef>
              <a:spcAft>
                <a:spcPts val="0"/>
              </a:spcAft>
              <a:buNone/>
            </a:pPr>
            <a:r>
              <a:rPr lang="en" sz="1400"/>
              <a:t>&gt; python madlibs.py </a:t>
            </a:r>
            <a:r>
              <a:rPr lang="en" sz="1400">
                <a:solidFill>
                  <a:srgbClr val="9900FF"/>
                </a:solidFill>
              </a:rPr>
              <a:t>-a 42 3.14</a:t>
            </a:r>
            <a:r>
              <a:rPr lang="en" sz="1400"/>
              <a:t> </a:t>
            </a:r>
            <a:r>
              <a:rPr lang="en" sz="1400">
                <a:solidFill>
                  <a:srgbClr val="B41600"/>
                </a:solidFill>
              </a:rPr>
              <a:t>-n Sheldon Karen</a:t>
            </a:r>
            <a:r>
              <a:rPr lang="en" sz="1400"/>
              <a:t> </a:t>
            </a:r>
            <a:r>
              <a:rPr b="1" lang="en" sz="1400">
                <a:solidFill>
                  <a:schemeClr val="dk2"/>
                </a:solidFill>
              </a:rPr>
              <a:t>rock </a:t>
            </a:r>
            <a:r>
              <a:rPr b="1" lang="en" sz="1400">
                <a:solidFill>
                  <a:srgbClr val="38761D"/>
                </a:solidFill>
              </a:rPr>
              <a:t>paper</a:t>
            </a:r>
            <a:r>
              <a:rPr lang="en" sz="1400"/>
              <a:t> </a:t>
            </a:r>
            <a:endParaRPr b="1" sz="1400">
              <a:solidFill>
                <a:schemeClr val="dk2"/>
              </a:solidFill>
            </a:endParaRPr>
          </a:p>
          <a:p>
            <a:pPr indent="0" lvl="0" marL="0" rtl="0" algn="l">
              <a:spcBef>
                <a:spcPts val="360"/>
              </a:spcBef>
              <a:spcAft>
                <a:spcPts val="0"/>
              </a:spcAft>
              <a:buNone/>
            </a:pPr>
            <a:r>
              <a:rPr lang="en" sz="1400"/>
              <a:t>&gt; python madlibs.py</a:t>
            </a:r>
            <a:r>
              <a:rPr lang="en" sz="1400">
                <a:solidFill>
                  <a:srgbClr val="B41600"/>
                </a:solidFill>
              </a:rPr>
              <a:t> -n Sheldon Karen</a:t>
            </a:r>
            <a:r>
              <a:rPr lang="en" sz="1400"/>
              <a:t> </a:t>
            </a:r>
            <a:r>
              <a:rPr lang="en" sz="1400">
                <a:solidFill>
                  <a:srgbClr val="9900FF"/>
                </a:solidFill>
              </a:rPr>
              <a:t>-a 42 3.14</a:t>
            </a:r>
            <a:r>
              <a:rPr lang="en" sz="1400"/>
              <a:t> </a:t>
            </a:r>
            <a:r>
              <a:rPr b="1" lang="en" sz="1400">
                <a:solidFill>
                  <a:schemeClr val="dk2"/>
                </a:solidFill>
              </a:rPr>
              <a:t>rock </a:t>
            </a:r>
            <a:r>
              <a:rPr b="1" lang="en" sz="1400">
                <a:solidFill>
                  <a:srgbClr val="38761D"/>
                </a:solidFill>
              </a:rPr>
              <a:t>paper</a:t>
            </a:r>
            <a:endParaRPr b="1" sz="1400">
              <a:solidFill>
                <a:srgbClr val="38761D"/>
              </a:solidFill>
            </a:endParaRPr>
          </a:p>
          <a:p>
            <a:pPr indent="0" lvl="0" marL="0" rtl="0" algn="l">
              <a:spcBef>
                <a:spcPts val="360"/>
              </a:spcBef>
              <a:spcAft>
                <a:spcPts val="0"/>
              </a:spcAft>
              <a:buNone/>
            </a:pPr>
            <a:r>
              <a:rPr lang="en" sz="1400"/>
              <a:t>&gt; python madlibs.py </a:t>
            </a:r>
            <a:r>
              <a:rPr b="1" lang="en" sz="1400">
                <a:solidFill>
                  <a:schemeClr val="dk2"/>
                </a:solidFill>
              </a:rPr>
              <a:t>rock </a:t>
            </a:r>
            <a:r>
              <a:rPr b="1" lang="en" sz="1400">
                <a:solidFill>
                  <a:srgbClr val="38761D"/>
                </a:solidFill>
              </a:rPr>
              <a:t>paper</a:t>
            </a:r>
            <a:r>
              <a:rPr lang="en" sz="1400">
                <a:solidFill>
                  <a:srgbClr val="38761D"/>
                </a:solidFill>
              </a:rPr>
              <a:t> </a:t>
            </a:r>
            <a:r>
              <a:rPr lang="en" sz="1400">
                <a:solidFill>
                  <a:srgbClr val="9900FF"/>
                </a:solidFill>
              </a:rPr>
              <a:t>-a 42 3.14</a:t>
            </a:r>
            <a:r>
              <a:rPr lang="en" sz="1400"/>
              <a:t> </a:t>
            </a:r>
            <a:r>
              <a:rPr lang="en" sz="1400">
                <a:solidFill>
                  <a:srgbClr val="B41600"/>
                </a:solidFill>
              </a:rPr>
              <a:t>-n Sheldon Karen</a:t>
            </a:r>
            <a:endParaRPr sz="1400">
              <a:solidFill>
                <a:srgbClr val="38761D"/>
              </a:solidFill>
            </a:endParaRPr>
          </a:p>
          <a:p>
            <a:pPr indent="0" lvl="0" marL="0" rtl="0" algn="l">
              <a:spcBef>
                <a:spcPts val="360"/>
              </a:spcBef>
              <a:spcAft>
                <a:spcPts val="0"/>
              </a:spcAft>
              <a:buClr>
                <a:schemeClr val="dk1"/>
              </a:buClr>
              <a:buSzPts val="1100"/>
              <a:buFont typeface="Arial"/>
              <a:buNone/>
            </a:pPr>
            <a:r>
              <a:rPr lang="en" sz="1400"/>
              <a:t>&gt; python madlibs.py </a:t>
            </a:r>
            <a:r>
              <a:rPr b="1" lang="en" sz="1400">
                <a:solidFill>
                  <a:schemeClr val="dk2"/>
                </a:solidFill>
              </a:rPr>
              <a:t>rock </a:t>
            </a:r>
            <a:r>
              <a:rPr b="1" lang="en" sz="1400">
                <a:solidFill>
                  <a:srgbClr val="38761D"/>
                </a:solidFill>
              </a:rPr>
              <a:t>paper</a:t>
            </a:r>
            <a:r>
              <a:rPr lang="en" sz="1400">
                <a:solidFill>
                  <a:srgbClr val="38761D"/>
                </a:solidFill>
              </a:rPr>
              <a:t> </a:t>
            </a:r>
            <a:r>
              <a:rPr lang="en" sz="1400">
                <a:solidFill>
                  <a:srgbClr val="B41600"/>
                </a:solidFill>
              </a:rPr>
              <a:t>-n Sheldon Karen</a:t>
            </a:r>
            <a:r>
              <a:rPr lang="en" sz="1400"/>
              <a:t> </a:t>
            </a:r>
            <a:r>
              <a:rPr lang="en" sz="1400">
                <a:solidFill>
                  <a:srgbClr val="9900FF"/>
                </a:solidFill>
              </a:rPr>
              <a:t>-a 42 3.14</a:t>
            </a:r>
            <a:endParaRPr sz="1800"/>
          </a:p>
          <a:p>
            <a:pPr indent="0" lvl="0" marL="0" rtl="0" algn="l">
              <a:spcBef>
                <a:spcPts val="360"/>
              </a:spcBef>
              <a:spcAft>
                <a:spcPts val="0"/>
              </a:spcAft>
              <a:buNone/>
            </a:pPr>
            <a:r>
              <a:t/>
            </a:r>
            <a:endParaRPr sz="1400"/>
          </a:p>
        </p:txBody>
      </p:sp>
      <p:sp>
        <p:nvSpPr>
          <p:cNvPr id="418" name="Google Shape;418;p71"/>
          <p:cNvSpPr txBox="1"/>
          <p:nvPr/>
        </p:nvSpPr>
        <p:spPr>
          <a:xfrm>
            <a:off x="4982500" y="909400"/>
            <a:ext cx="4096800" cy="3787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import argparse</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parser=argparse.ArgumentParser(description= \</a:t>
            </a:r>
            <a:endParaRPr>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latin typeface="Calibri"/>
                <a:ea typeface="Calibri"/>
                <a:cs typeface="Calibri"/>
                <a:sym typeface="Calibri"/>
              </a:rPr>
              <a:t>"fill in a madlib")</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2"/>
                </a:solidFill>
                <a:latin typeface="Calibri"/>
                <a:ea typeface="Calibri"/>
                <a:cs typeface="Calibri"/>
                <a:sym typeface="Calibri"/>
              </a:rPr>
              <a:t>parser.add_argument('move_by_p1', </a:t>
            </a:r>
            <a:endParaRPr>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2"/>
                </a:solidFill>
                <a:latin typeface="Calibri"/>
                <a:ea typeface="Calibri"/>
                <a:cs typeface="Calibri"/>
                <a:sym typeface="Calibri"/>
              </a:rPr>
              <a:t>        choices=['rock', 'paper', 'scissors'],</a:t>
            </a:r>
            <a:endParaRPr>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2"/>
                </a:solidFill>
                <a:latin typeface="Calibri"/>
                <a:ea typeface="Calibri"/>
                <a:cs typeface="Calibri"/>
                <a:sym typeface="Calibri"/>
              </a:rPr>
              <a:t>        help="person1 choice of rock, paper, or scissors")</a:t>
            </a:r>
            <a:endParaRPr>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rgbClr val="38761D"/>
                </a:solidFill>
                <a:latin typeface="Calibri"/>
                <a:ea typeface="Calibri"/>
                <a:cs typeface="Calibri"/>
                <a:sym typeface="Calibri"/>
              </a:rPr>
              <a:t>parser.add_argument('move_by_p2', </a:t>
            </a:r>
            <a:endParaRPr>
              <a:solidFill>
                <a:srgbClr val="38761D"/>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rgbClr val="38761D"/>
                </a:solidFill>
                <a:latin typeface="Calibri"/>
                <a:ea typeface="Calibri"/>
                <a:cs typeface="Calibri"/>
                <a:sym typeface="Calibri"/>
              </a:rPr>
              <a:t>        choices=['rock', 'paper', 'scissors'],</a:t>
            </a:r>
            <a:endParaRPr>
              <a:solidFill>
                <a:srgbClr val="38761D"/>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rgbClr val="38761D"/>
                </a:solidFill>
                <a:latin typeface="Calibri"/>
                <a:ea typeface="Calibri"/>
                <a:cs typeface="Calibri"/>
                <a:sym typeface="Calibri"/>
              </a:rPr>
              <a:t>        help="person2 choice of rock, paper, or scissors")</a:t>
            </a:r>
            <a:endParaRPr>
              <a:solidFill>
                <a:srgbClr val="38761D"/>
              </a:solidFill>
              <a:latin typeface="Calibri"/>
              <a:ea typeface="Calibri"/>
              <a:cs typeface="Calibri"/>
              <a:sym typeface="Calibri"/>
            </a:endParaRPr>
          </a:p>
          <a:p>
            <a:pPr indent="0" lvl="0" marL="0" rtl="0" algn="l">
              <a:spcBef>
                <a:spcPts val="0"/>
              </a:spcBef>
              <a:spcAft>
                <a:spcPts val="0"/>
              </a:spcAft>
              <a:buNone/>
            </a:pPr>
            <a:r>
              <a:rPr lang="en">
                <a:solidFill>
                  <a:srgbClr val="B41600"/>
                </a:solidFill>
                <a:latin typeface="Calibri"/>
                <a:ea typeface="Calibri"/>
                <a:cs typeface="Calibri"/>
                <a:sym typeface="Calibri"/>
              </a:rPr>
              <a:t>parser.add_argument("--names","-n", type=str,</a:t>
            </a:r>
            <a:endParaRPr>
              <a:solidFill>
                <a:srgbClr val="B41600"/>
              </a:solidFill>
              <a:latin typeface="Calibri"/>
              <a:ea typeface="Calibri"/>
              <a:cs typeface="Calibri"/>
              <a:sym typeface="Calibri"/>
            </a:endParaRPr>
          </a:p>
          <a:p>
            <a:pPr indent="457200" lvl="0" marL="0" rtl="0" algn="l">
              <a:spcBef>
                <a:spcPts val="0"/>
              </a:spcBef>
              <a:spcAft>
                <a:spcPts val="0"/>
              </a:spcAft>
              <a:buNone/>
            </a:pPr>
            <a:r>
              <a:rPr lang="en">
                <a:solidFill>
                  <a:srgbClr val="B41600"/>
                </a:solidFill>
                <a:latin typeface="Calibri"/>
                <a:ea typeface="Calibri"/>
                <a:cs typeface="Calibri"/>
                <a:sym typeface="Calibri"/>
              </a:rPr>
              <a:t>nargs=2, required=True, help="Two \</a:t>
            </a:r>
            <a:endParaRPr>
              <a:solidFill>
                <a:srgbClr val="B41600"/>
              </a:solidFill>
              <a:latin typeface="Calibri"/>
              <a:ea typeface="Calibri"/>
              <a:cs typeface="Calibri"/>
              <a:sym typeface="Calibri"/>
            </a:endParaRPr>
          </a:p>
          <a:p>
            <a:pPr indent="457200" lvl="0" marL="0" rtl="0" algn="l">
              <a:spcBef>
                <a:spcPts val="0"/>
              </a:spcBef>
              <a:spcAft>
                <a:spcPts val="0"/>
              </a:spcAft>
              <a:buNone/>
            </a:pPr>
            <a:r>
              <a:rPr lang="en">
                <a:solidFill>
                  <a:srgbClr val="B41600"/>
                </a:solidFill>
                <a:latin typeface="Calibri"/>
                <a:ea typeface="Calibri"/>
                <a:cs typeface="Calibri"/>
                <a:sym typeface="Calibri"/>
              </a:rPr>
              <a:t>peoples name. They cannot be the \</a:t>
            </a:r>
            <a:endParaRPr>
              <a:solidFill>
                <a:srgbClr val="B41600"/>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rgbClr val="B41600"/>
                </a:solidFill>
                <a:latin typeface="Calibri"/>
                <a:ea typeface="Calibri"/>
                <a:cs typeface="Calibri"/>
                <a:sym typeface="Calibri"/>
              </a:rPr>
              <a:t>same name.")</a:t>
            </a:r>
            <a:endParaRPr>
              <a:solidFill>
                <a:srgbClr val="B416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rgbClr val="9900FF"/>
                </a:solidFill>
                <a:latin typeface="Calibri"/>
                <a:ea typeface="Calibri"/>
                <a:cs typeface="Calibri"/>
                <a:sym typeface="Calibri"/>
              </a:rPr>
              <a:t>parser.add_argument("--ages","-a", type=int, nargs=2, </a:t>
            </a:r>
            <a:endParaRPr>
              <a:solidFill>
                <a:srgbClr val="9900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rgbClr val="9900FF"/>
                </a:solidFill>
                <a:latin typeface="Calibri"/>
                <a:ea typeface="Calibri"/>
                <a:cs typeface="Calibri"/>
                <a:sym typeface="Calibri"/>
              </a:rPr>
              <a:t>        required=False, help="Two peoples age.")</a:t>
            </a:r>
            <a:endParaRPr>
              <a:solidFill>
                <a:srgbClr val="9900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args=parser.parse_args()</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419" name="Google Shape;419;p71"/>
          <p:cNvSpPr txBox="1"/>
          <p:nvPr/>
        </p:nvSpPr>
        <p:spPr>
          <a:xfrm>
            <a:off x="4938850" y="583225"/>
            <a:ext cx="14550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madlibs.py</a:t>
            </a:r>
            <a:endParaRPr b="1">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134"/>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l">
              <a:lnSpc>
                <a:spcPct val="90000"/>
              </a:lnSpc>
              <a:spcBef>
                <a:spcPts val="750"/>
              </a:spcBef>
              <a:spcAft>
                <a:spcPts val="0"/>
              </a:spcAft>
              <a:buNone/>
            </a:pPr>
            <a:r>
              <a:rPr lang="en" sz="4400">
                <a:solidFill>
                  <a:schemeClr val="dk1"/>
                </a:solidFill>
                <a:latin typeface="Calibri"/>
                <a:ea typeface="Calibri"/>
                <a:cs typeface="Calibri"/>
                <a:sym typeface="Calibri"/>
              </a:rPr>
              <a:t>5</a:t>
            </a:r>
            <a:r>
              <a:rPr lang="en" sz="4400">
                <a:solidFill>
                  <a:schemeClr val="dk1"/>
                </a:solidFill>
                <a:latin typeface="Calibri"/>
                <a:ea typeface="Calibri"/>
                <a:cs typeface="Calibri"/>
                <a:sym typeface="Calibri"/>
              </a:rPr>
              <a:t>. Updating DataFrames</a:t>
            </a:r>
            <a:endParaRPr sz="4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135"/>
          <p:cNvSpPr txBox="1"/>
          <p:nvPr>
            <p:ph type="title"/>
          </p:nvPr>
        </p:nvSpPr>
        <p:spPr>
          <a:xfrm>
            <a:off x="669725" y="372897"/>
            <a:ext cx="7804500" cy="5076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Creating New Columns</a:t>
            </a:r>
            <a:endParaRPr/>
          </a:p>
        </p:txBody>
      </p:sp>
      <p:sp>
        <p:nvSpPr>
          <p:cNvPr id="982" name="Google Shape;982;p135"/>
          <p:cNvSpPr txBox="1"/>
          <p:nvPr/>
        </p:nvSpPr>
        <p:spPr>
          <a:xfrm>
            <a:off x="278675" y="880500"/>
            <a:ext cx="8586600" cy="13494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chemeClr val="dk1"/>
              </a:buClr>
              <a:buSzPts val="1500"/>
              <a:buFont typeface="Helvetica Neue"/>
              <a:buNone/>
            </a:pPr>
            <a:r>
              <a:rPr b="1" lang="en" sz="1800">
                <a:solidFill>
                  <a:schemeClr val="dk1"/>
                </a:solidFill>
                <a:latin typeface="Helvetica Neue"/>
                <a:ea typeface="Helvetica Neue"/>
                <a:cs typeface="Helvetica Neue"/>
                <a:sym typeface="Helvetica Neue"/>
              </a:rPr>
              <a:t>You should always add columns using the .loc and .iloc commands to avoid SettingWithCopyWarnings. </a:t>
            </a:r>
            <a:endParaRPr b="1" sz="18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500"/>
              <a:buFont typeface="Helvetica Neue"/>
              <a:buNone/>
            </a:pPr>
            <a:r>
              <a:t/>
            </a:r>
            <a:endParaRPr b="1" sz="18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Helvetica Neue"/>
              <a:buNone/>
            </a:pPr>
            <a:r>
              <a:rPr b="0" i="0" lang="en" sz="1800" u="none" cap="none" strike="noStrike">
                <a:solidFill>
                  <a:srgbClr val="000000"/>
                </a:solidFill>
                <a:latin typeface="Helvetica Neue"/>
                <a:ea typeface="Helvetica Neue"/>
                <a:cs typeface="Helvetica Neue"/>
                <a:sym typeface="Helvetica Neue"/>
              </a:rPr>
              <a:t>For example, we can add a row for height in “centimeters” in addition to inches:</a:t>
            </a:r>
            <a:endParaRPr sz="1800"/>
          </a:p>
        </p:txBody>
      </p:sp>
      <p:pic>
        <p:nvPicPr>
          <p:cNvPr id="983" name="Google Shape;983;p135"/>
          <p:cNvPicPr preferRelativeResize="0"/>
          <p:nvPr/>
        </p:nvPicPr>
        <p:blipFill rotWithShape="1">
          <a:blip r:embed="rId3">
            <a:alphaModFix/>
          </a:blip>
          <a:srcRect b="28026" l="17685" r="64609" t="50851"/>
          <a:stretch/>
        </p:blipFill>
        <p:spPr>
          <a:xfrm>
            <a:off x="510200" y="3297600"/>
            <a:ext cx="2826451" cy="1845901"/>
          </a:xfrm>
          <a:prstGeom prst="rect">
            <a:avLst/>
          </a:prstGeom>
          <a:noFill/>
          <a:ln>
            <a:noFill/>
          </a:ln>
        </p:spPr>
      </p:pic>
      <p:sp>
        <p:nvSpPr>
          <p:cNvPr id="984" name="Google Shape;984;p135"/>
          <p:cNvSpPr txBox="1"/>
          <p:nvPr/>
        </p:nvSpPr>
        <p:spPr>
          <a:xfrm>
            <a:off x="278675" y="2229900"/>
            <a:ext cx="7248300" cy="995400"/>
          </a:xfrm>
          <a:prstGeom prst="rect">
            <a:avLst/>
          </a:prstGeom>
          <a:noFill/>
          <a:ln cap="flat" cmpd="sng" w="9525">
            <a:solidFill>
              <a:srgbClr val="0076B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urier New"/>
                <a:ea typeface="Courier New"/>
                <a:cs typeface="Courier New"/>
                <a:sym typeface="Courier New"/>
              </a:rPr>
              <a:t>peoples_df.loc[:,</a:t>
            </a:r>
            <a:r>
              <a:rPr lang="en" sz="1800">
                <a:solidFill>
                  <a:srgbClr val="FF0000"/>
                </a:solidFill>
                <a:latin typeface="Courier New"/>
                <a:ea typeface="Courier New"/>
                <a:cs typeface="Courier New"/>
                <a:sym typeface="Courier New"/>
              </a:rPr>
              <a:t>"centimeters"</a:t>
            </a:r>
            <a:r>
              <a:rPr lang="en" sz="1800">
                <a:latin typeface="Courier New"/>
                <a:ea typeface="Courier New"/>
                <a:cs typeface="Courier New"/>
                <a:sym typeface="Courier New"/>
              </a:rPr>
              <a:t>] = \</a:t>
            </a:r>
            <a:endParaRPr sz="1800">
              <a:latin typeface="Courier New"/>
              <a:ea typeface="Courier New"/>
              <a:cs typeface="Courier New"/>
              <a:sym typeface="Courier New"/>
            </a:endParaRPr>
          </a:p>
          <a:p>
            <a:pPr indent="457200" lvl="0" marL="0" rtl="0" algn="l">
              <a:spcBef>
                <a:spcPts val="0"/>
              </a:spcBef>
              <a:spcAft>
                <a:spcPts val="0"/>
              </a:spcAft>
              <a:buNone/>
            </a:pPr>
            <a:r>
              <a:rPr lang="en" sz="1800">
                <a:latin typeface="Courier New"/>
                <a:ea typeface="Courier New"/>
                <a:cs typeface="Courier New"/>
                <a:sym typeface="Courier New"/>
              </a:rPr>
              <a:t>Peoples_df.loc[:,</a:t>
            </a:r>
            <a:r>
              <a:rPr lang="en" sz="1800">
                <a:solidFill>
                  <a:srgbClr val="FF0000"/>
                </a:solidFill>
                <a:latin typeface="Courier New"/>
                <a:ea typeface="Courier New"/>
                <a:cs typeface="Courier New"/>
                <a:sym typeface="Courier New"/>
              </a:rPr>
              <a:t>"inches"</a:t>
            </a:r>
            <a:r>
              <a:rPr lang="en" sz="1800">
                <a:latin typeface="Courier New"/>
                <a:ea typeface="Courier New"/>
                <a:cs typeface="Courier New"/>
                <a:sym typeface="Courier New"/>
              </a:rPr>
              <a:t>] </a:t>
            </a:r>
            <a:r>
              <a:rPr lang="en" sz="1800">
                <a:solidFill>
                  <a:srgbClr val="9900FF"/>
                </a:solidFill>
                <a:latin typeface="Courier New"/>
                <a:ea typeface="Courier New"/>
                <a:cs typeface="Courier New"/>
                <a:sym typeface="Courier New"/>
              </a:rPr>
              <a:t>* </a:t>
            </a:r>
            <a:r>
              <a:rPr lang="en" sz="1800">
                <a:solidFill>
                  <a:srgbClr val="38761D"/>
                </a:solidFill>
                <a:latin typeface="Courier New"/>
                <a:ea typeface="Courier New"/>
                <a:cs typeface="Courier New"/>
                <a:sym typeface="Courier New"/>
              </a:rPr>
              <a:t>2.54</a:t>
            </a:r>
            <a:endParaRPr sz="1800">
              <a:solidFill>
                <a:srgbClr val="38761D"/>
              </a:solidFill>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peoples_df</a:t>
            </a:r>
            <a:endParaRPr sz="1800">
              <a:latin typeface="Courier New"/>
              <a:ea typeface="Courier New"/>
              <a:cs typeface="Courier New"/>
              <a:sym typeface="Courier New"/>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36"/>
          <p:cNvSpPr txBox="1"/>
          <p:nvPr>
            <p:ph type="title"/>
          </p:nvPr>
        </p:nvSpPr>
        <p:spPr>
          <a:xfrm>
            <a:off x="701402" y="-2971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200"/>
              <a:t>Dropping Rows/Columns</a:t>
            </a:r>
            <a:endParaRPr sz="3200"/>
          </a:p>
        </p:txBody>
      </p:sp>
      <p:sp>
        <p:nvSpPr>
          <p:cNvPr id="990" name="Google Shape;990;p136"/>
          <p:cNvSpPr txBox="1"/>
          <p:nvPr/>
        </p:nvSpPr>
        <p:spPr>
          <a:xfrm>
            <a:off x="1223819" y="510019"/>
            <a:ext cx="6420900" cy="2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lang="en" sz="1500">
                <a:latin typeface="Helvetica Neue"/>
                <a:ea typeface="Helvetica Neue"/>
                <a:cs typeface="Helvetica Neue"/>
                <a:sym typeface="Helvetica Neue"/>
              </a:rPr>
              <a:t>Drop rows or columns using the .drop() function</a:t>
            </a:r>
            <a:endParaRPr sz="900"/>
          </a:p>
        </p:txBody>
      </p:sp>
      <p:pic>
        <p:nvPicPr>
          <p:cNvPr id="991" name="Google Shape;991;p136"/>
          <p:cNvPicPr preferRelativeResize="0"/>
          <p:nvPr/>
        </p:nvPicPr>
        <p:blipFill rotWithShape="1">
          <a:blip r:embed="rId3">
            <a:alphaModFix/>
          </a:blip>
          <a:srcRect b="49956" l="22819" r="62061" t="31504"/>
          <a:stretch/>
        </p:blipFill>
        <p:spPr>
          <a:xfrm>
            <a:off x="202875" y="1391375"/>
            <a:ext cx="2470402" cy="1704075"/>
          </a:xfrm>
          <a:prstGeom prst="rect">
            <a:avLst/>
          </a:prstGeom>
          <a:noFill/>
          <a:ln>
            <a:noFill/>
          </a:ln>
        </p:spPr>
      </p:pic>
      <p:pic>
        <p:nvPicPr>
          <p:cNvPr id="992" name="Google Shape;992;p136"/>
          <p:cNvPicPr preferRelativeResize="0"/>
          <p:nvPr/>
        </p:nvPicPr>
        <p:blipFill rotWithShape="1">
          <a:blip r:embed="rId3">
            <a:alphaModFix/>
          </a:blip>
          <a:srcRect b="27371" l="22910" r="54942" t="57518"/>
          <a:stretch/>
        </p:blipFill>
        <p:spPr>
          <a:xfrm>
            <a:off x="202875" y="3836950"/>
            <a:ext cx="3098952" cy="1189274"/>
          </a:xfrm>
          <a:prstGeom prst="rect">
            <a:avLst/>
          </a:prstGeom>
          <a:noFill/>
          <a:ln>
            <a:noFill/>
          </a:ln>
        </p:spPr>
      </p:pic>
      <p:sp>
        <p:nvSpPr>
          <p:cNvPr id="993" name="Google Shape;993;p136"/>
          <p:cNvSpPr txBox="1"/>
          <p:nvPr/>
        </p:nvSpPr>
        <p:spPr>
          <a:xfrm>
            <a:off x="202875" y="3106450"/>
            <a:ext cx="3864000" cy="730500"/>
          </a:xfrm>
          <a:prstGeom prst="rect">
            <a:avLst/>
          </a:prstGeom>
          <a:noFill/>
          <a:ln cap="flat" cmpd="sng" w="9525">
            <a:solidFill>
              <a:srgbClr val="0076B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5818E"/>
                </a:solidFill>
                <a:latin typeface="Courier New"/>
                <a:ea typeface="Courier New"/>
                <a:cs typeface="Courier New"/>
                <a:sym typeface="Courier New"/>
              </a:rPr>
              <a:t># </a:t>
            </a:r>
            <a:r>
              <a:rPr b="1" lang="en" sz="1600">
                <a:solidFill>
                  <a:srgbClr val="45818E"/>
                </a:solidFill>
                <a:latin typeface="Courier New"/>
                <a:ea typeface="Courier New"/>
                <a:cs typeface="Courier New"/>
                <a:sym typeface="Courier New"/>
              </a:rPr>
              <a:t>drop row</a:t>
            </a:r>
            <a:r>
              <a:rPr lang="en" sz="1600">
                <a:solidFill>
                  <a:srgbClr val="45818E"/>
                </a:solidFill>
                <a:latin typeface="Courier New"/>
                <a:ea typeface="Courier New"/>
                <a:cs typeface="Courier New"/>
                <a:sym typeface="Courier New"/>
              </a:rPr>
              <a:t> from peoples table</a:t>
            </a:r>
            <a:endParaRPr sz="1600">
              <a:solidFill>
                <a:srgbClr val="45818E"/>
              </a:solidFill>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peoples_df.drop([</a:t>
            </a:r>
            <a:r>
              <a:rPr lang="en" sz="1600">
                <a:solidFill>
                  <a:srgbClr val="FF0000"/>
                </a:solidFill>
                <a:latin typeface="Courier New"/>
                <a:ea typeface="Courier New"/>
                <a:cs typeface="Courier New"/>
                <a:sym typeface="Courier New"/>
              </a:rPr>
              <a:t>"Tom"</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
        <p:nvSpPr>
          <p:cNvPr id="994" name="Google Shape;994;p136"/>
          <p:cNvSpPr txBox="1"/>
          <p:nvPr/>
        </p:nvSpPr>
        <p:spPr>
          <a:xfrm>
            <a:off x="202875" y="841350"/>
            <a:ext cx="3905400" cy="462000"/>
          </a:xfrm>
          <a:prstGeom prst="rect">
            <a:avLst/>
          </a:prstGeom>
          <a:noFill/>
          <a:ln cap="flat" cmpd="sng" w="9525">
            <a:solidFill>
              <a:srgbClr val="0076B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ourier New"/>
                <a:ea typeface="Courier New"/>
                <a:cs typeface="Courier New"/>
                <a:sym typeface="Courier New"/>
              </a:rPr>
              <a:t>peoples_df</a:t>
            </a:r>
            <a:endParaRPr sz="1600">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37"/>
          <p:cNvSpPr txBox="1"/>
          <p:nvPr>
            <p:ph type="title"/>
          </p:nvPr>
        </p:nvSpPr>
        <p:spPr>
          <a:xfrm>
            <a:off x="701402" y="-2971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200"/>
              <a:t>Dropping Rows/Columns</a:t>
            </a:r>
            <a:endParaRPr sz="3200"/>
          </a:p>
        </p:txBody>
      </p:sp>
      <p:sp>
        <p:nvSpPr>
          <p:cNvPr id="1000" name="Google Shape;1000;p137"/>
          <p:cNvSpPr txBox="1"/>
          <p:nvPr/>
        </p:nvSpPr>
        <p:spPr>
          <a:xfrm>
            <a:off x="1223819" y="510019"/>
            <a:ext cx="6420900" cy="2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lang="en" sz="1500">
                <a:latin typeface="Helvetica Neue"/>
                <a:ea typeface="Helvetica Neue"/>
                <a:cs typeface="Helvetica Neue"/>
                <a:sym typeface="Helvetica Neue"/>
              </a:rPr>
              <a:t>Drop rows or columns using the .drop() function</a:t>
            </a:r>
            <a:endParaRPr sz="900"/>
          </a:p>
        </p:txBody>
      </p:sp>
      <p:pic>
        <p:nvPicPr>
          <p:cNvPr id="1001" name="Google Shape;1001;p137"/>
          <p:cNvPicPr preferRelativeResize="0"/>
          <p:nvPr/>
        </p:nvPicPr>
        <p:blipFill rotWithShape="1">
          <a:blip r:embed="rId3">
            <a:alphaModFix/>
          </a:blip>
          <a:srcRect b="49956" l="22819" r="62061" t="31504"/>
          <a:stretch/>
        </p:blipFill>
        <p:spPr>
          <a:xfrm>
            <a:off x="202875" y="1391375"/>
            <a:ext cx="2470402" cy="1704075"/>
          </a:xfrm>
          <a:prstGeom prst="rect">
            <a:avLst/>
          </a:prstGeom>
          <a:noFill/>
          <a:ln>
            <a:noFill/>
          </a:ln>
        </p:spPr>
      </p:pic>
      <p:pic>
        <p:nvPicPr>
          <p:cNvPr id="1002" name="Google Shape;1002;p137"/>
          <p:cNvPicPr preferRelativeResize="0"/>
          <p:nvPr/>
        </p:nvPicPr>
        <p:blipFill rotWithShape="1">
          <a:blip r:embed="rId3">
            <a:alphaModFix/>
          </a:blip>
          <a:srcRect b="27371" l="22910" r="54942" t="57518"/>
          <a:stretch/>
        </p:blipFill>
        <p:spPr>
          <a:xfrm>
            <a:off x="202875" y="3836950"/>
            <a:ext cx="3098952" cy="1189274"/>
          </a:xfrm>
          <a:prstGeom prst="rect">
            <a:avLst/>
          </a:prstGeom>
          <a:noFill/>
          <a:ln>
            <a:noFill/>
          </a:ln>
        </p:spPr>
      </p:pic>
      <p:sp>
        <p:nvSpPr>
          <p:cNvPr id="1003" name="Google Shape;1003;p137"/>
          <p:cNvSpPr txBox="1"/>
          <p:nvPr/>
        </p:nvSpPr>
        <p:spPr>
          <a:xfrm>
            <a:off x="202875" y="3106450"/>
            <a:ext cx="3864000" cy="730500"/>
          </a:xfrm>
          <a:prstGeom prst="rect">
            <a:avLst/>
          </a:prstGeom>
          <a:noFill/>
          <a:ln cap="flat" cmpd="sng" w="9525">
            <a:solidFill>
              <a:srgbClr val="0076B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5818E"/>
                </a:solidFill>
                <a:latin typeface="Courier New"/>
                <a:ea typeface="Courier New"/>
                <a:cs typeface="Courier New"/>
                <a:sym typeface="Courier New"/>
              </a:rPr>
              <a:t># </a:t>
            </a:r>
            <a:r>
              <a:rPr b="1" lang="en" sz="1600">
                <a:solidFill>
                  <a:srgbClr val="45818E"/>
                </a:solidFill>
                <a:latin typeface="Courier New"/>
                <a:ea typeface="Courier New"/>
                <a:cs typeface="Courier New"/>
                <a:sym typeface="Courier New"/>
              </a:rPr>
              <a:t>drop row</a:t>
            </a:r>
            <a:r>
              <a:rPr lang="en" sz="1600">
                <a:solidFill>
                  <a:srgbClr val="45818E"/>
                </a:solidFill>
                <a:latin typeface="Courier New"/>
                <a:ea typeface="Courier New"/>
                <a:cs typeface="Courier New"/>
                <a:sym typeface="Courier New"/>
              </a:rPr>
              <a:t> from peoples table</a:t>
            </a:r>
            <a:endParaRPr sz="1600">
              <a:solidFill>
                <a:srgbClr val="45818E"/>
              </a:solidFill>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peoples_df.drop([</a:t>
            </a:r>
            <a:r>
              <a:rPr lang="en" sz="1600">
                <a:solidFill>
                  <a:srgbClr val="FF0000"/>
                </a:solidFill>
                <a:latin typeface="Courier New"/>
                <a:ea typeface="Courier New"/>
                <a:cs typeface="Courier New"/>
                <a:sym typeface="Courier New"/>
              </a:rPr>
              <a:t>"Tom"</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
        <p:nvSpPr>
          <p:cNvPr id="1004" name="Google Shape;1004;p137"/>
          <p:cNvSpPr txBox="1"/>
          <p:nvPr/>
        </p:nvSpPr>
        <p:spPr>
          <a:xfrm>
            <a:off x="202875" y="841350"/>
            <a:ext cx="3905400" cy="462000"/>
          </a:xfrm>
          <a:prstGeom prst="rect">
            <a:avLst/>
          </a:prstGeom>
          <a:noFill/>
          <a:ln cap="flat" cmpd="sng" w="9525">
            <a:solidFill>
              <a:srgbClr val="0076B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ourier New"/>
                <a:ea typeface="Courier New"/>
                <a:cs typeface="Courier New"/>
                <a:sym typeface="Courier New"/>
              </a:rPr>
              <a:t>peoples_df</a:t>
            </a:r>
            <a:endParaRPr sz="1600">
              <a:latin typeface="Courier New"/>
              <a:ea typeface="Courier New"/>
              <a:cs typeface="Courier New"/>
              <a:sym typeface="Courier New"/>
            </a:endParaRPr>
          </a:p>
        </p:txBody>
      </p:sp>
      <p:pic>
        <p:nvPicPr>
          <p:cNvPr id="1005" name="Google Shape;1005;p137"/>
          <p:cNvPicPr preferRelativeResize="0"/>
          <p:nvPr/>
        </p:nvPicPr>
        <p:blipFill rotWithShape="1">
          <a:blip r:embed="rId3">
            <a:alphaModFix/>
          </a:blip>
          <a:srcRect b="0" l="22910" r="65183" t="82424"/>
          <a:stretch/>
        </p:blipFill>
        <p:spPr>
          <a:xfrm>
            <a:off x="4272650" y="3477973"/>
            <a:ext cx="2005800" cy="1665525"/>
          </a:xfrm>
          <a:prstGeom prst="rect">
            <a:avLst/>
          </a:prstGeom>
          <a:noFill/>
          <a:ln>
            <a:noFill/>
          </a:ln>
        </p:spPr>
      </p:pic>
      <p:sp>
        <p:nvSpPr>
          <p:cNvPr id="1006" name="Google Shape;1006;p137"/>
          <p:cNvSpPr txBox="1"/>
          <p:nvPr/>
        </p:nvSpPr>
        <p:spPr>
          <a:xfrm>
            <a:off x="4272650" y="2675750"/>
            <a:ext cx="4332600" cy="730500"/>
          </a:xfrm>
          <a:prstGeom prst="rect">
            <a:avLst/>
          </a:prstGeom>
          <a:noFill/>
          <a:ln cap="flat" cmpd="sng" w="9525">
            <a:solidFill>
              <a:srgbClr val="0076B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5818E"/>
                </a:solidFill>
                <a:latin typeface="Courier New"/>
                <a:ea typeface="Courier New"/>
                <a:cs typeface="Courier New"/>
                <a:sym typeface="Courier New"/>
              </a:rPr>
              <a:t># </a:t>
            </a:r>
            <a:r>
              <a:rPr b="1" lang="en" sz="1600">
                <a:solidFill>
                  <a:srgbClr val="45818E"/>
                </a:solidFill>
                <a:latin typeface="Courier New"/>
                <a:ea typeface="Courier New"/>
                <a:cs typeface="Courier New"/>
                <a:sym typeface="Courier New"/>
              </a:rPr>
              <a:t>drop column</a:t>
            </a:r>
            <a:r>
              <a:rPr lang="en" sz="1600">
                <a:solidFill>
                  <a:srgbClr val="45818E"/>
                </a:solidFill>
                <a:latin typeface="Courier New"/>
                <a:ea typeface="Courier New"/>
                <a:cs typeface="Courier New"/>
                <a:sym typeface="Courier New"/>
              </a:rPr>
              <a:t> from peoples table</a:t>
            </a:r>
            <a:endParaRPr sz="1600">
              <a:solidFill>
                <a:srgbClr val="45818E"/>
              </a:solidFill>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peoples_df.drop([</a:t>
            </a:r>
            <a:r>
              <a:rPr lang="en" sz="1600">
                <a:solidFill>
                  <a:srgbClr val="FF0000"/>
                </a:solidFill>
                <a:latin typeface="Courier New"/>
                <a:ea typeface="Courier New"/>
                <a:cs typeface="Courier New"/>
                <a:sym typeface="Courier New"/>
              </a:rPr>
              <a:t>"inches"</a:t>
            </a:r>
            <a:r>
              <a:rPr lang="en" sz="1600">
                <a:latin typeface="Courier New"/>
                <a:ea typeface="Courier New"/>
                <a:cs typeface="Courier New"/>
                <a:sym typeface="Courier New"/>
              </a:rPr>
              <a:t>],axis</a:t>
            </a:r>
            <a:r>
              <a:rPr lang="en" sz="1600">
                <a:solidFill>
                  <a:srgbClr val="9900FF"/>
                </a:solidFill>
                <a:latin typeface="Courier New"/>
                <a:ea typeface="Courier New"/>
                <a:cs typeface="Courier New"/>
                <a:sym typeface="Courier New"/>
              </a:rPr>
              <a:t>=</a:t>
            </a:r>
            <a:r>
              <a:rPr lang="en" sz="1600">
                <a:solidFill>
                  <a:srgbClr val="38761D"/>
                </a:solidFill>
                <a:latin typeface="Courier New"/>
                <a:ea typeface="Courier New"/>
                <a:cs typeface="Courier New"/>
                <a:sym typeface="Courier New"/>
              </a:rPr>
              <a:t>1</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38"/>
          <p:cNvSpPr txBox="1"/>
          <p:nvPr>
            <p:ph type="title"/>
          </p:nvPr>
        </p:nvSpPr>
        <p:spPr>
          <a:xfrm>
            <a:off x="701402" y="-2971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200"/>
              <a:t>Dropping Rows/Columns</a:t>
            </a:r>
            <a:endParaRPr sz="3200"/>
          </a:p>
        </p:txBody>
      </p:sp>
      <p:sp>
        <p:nvSpPr>
          <p:cNvPr id="1012" name="Google Shape;1012;p138"/>
          <p:cNvSpPr txBox="1"/>
          <p:nvPr/>
        </p:nvSpPr>
        <p:spPr>
          <a:xfrm>
            <a:off x="1223819" y="510019"/>
            <a:ext cx="6420900" cy="2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lang="en" sz="1500">
                <a:latin typeface="Helvetica Neue"/>
                <a:ea typeface="Helvetica Neue"/>
                <a:cs typeface="Helvetica Neue"/>
                <a:sym typeface="Helvetica Neue"/>
              </a:rPr>
              <a:t>Drop rows or columns using the .drop() function</a:t>
            </a:r>
            <a:endParaRPr sz="900"/>
          </a:p>
        </p:txBody>
      </p:sp>
      <p:pic>
        <p:nvPicPr>
          <p:cNvPr id="1013" name="Google Shape;1013;p138"/>
          <p:cNvPicPr preferRelativeResize="0"/>
          <p:nvPr/>
        </p:nvPicPr>
        <p:blipFill rotWithShape="1">
          <a:blip r:embed="rId3">
            <a:alphaModFix/>
          </a:blip>
          <a:srcRect b="49956" l="22819" r="62061" t="31504"/>
          <a:stretch/>
        </p:blipFill>
        <p:spPr>
          <a:xfrm>
            <a:off x="202875" y="1391375"/>
            <a:ext cx="2470402" cy="1704075"/>
          </a:xfrm>
          <a:prstGeom prst="rect">
            <a:avLst/>
          </a:prstGeom>
          <a:noFill/>
          <a:ln>
            <a:noFill/>
          </a:ln>
        </p:spPr>
      </p:pic>
      <p:pic>
        <p:nvPicPr>
          <p:cNvPr id="1014" name="Google Shape;1014;p138"/>
          <p:cNvPicPr preferRelativeResize="0"/>
          <p:nvPr/>
        </p:nvPicPr>
        <p:blipFill rotWithShape="1">
          <a:blip r:embed="rId3">
            <a:alphaModFix/>
          </a:blip>
          <a:srcRect b="27371" l="22910" r="54942" t="57518"/>
          <a:stretch/>
        </p:blipFill>
        <p:spPr>
          <a:xfrm>
            <a:off x="202875" y="3836950"/>
            <a:ext cx="3098952" cy="1189274"/>
          </a:xfrm>
          <a:prstGeom prst="rect">
            <a:avLst/>
          </a:prstGeom>
          <a:noFill/>
          <a:ln>
            <a:noFill/>
          </a:ln>
        </p:spPr>
      </p:pic>
      <p:sp>
        <p:nvSpPr>
          <p:cNvPr id="1015" name="Google Shape;1015;p138"/>
          <p:cNvSpPr txBox="1"/>
          <p:nvPr/>
        </p:nvSpPr>
        <p:spPr>
          <a:xfrm>
            <a:off x="4450900" y="963938"/>
            <a:ext cx="2134800" cy="15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Note: This function DOES NOT RUN IN PLACE. This means that we must set our dataframe to our command to update it</a:t>
            </a:r>
            <a:endParaRPr>
              <a:latin typeface="Helvetica Neue"/>
              <a:ea typeface="Helvetica Neue"/>
              <a:cs typeface="Helvetica Neue"/>
              <a:sym typeface="Helvetica Neue"/>
            </a:endParaRPr>
          </a:p>
        </p:txBody>
      </p:sp>
      <p:sp>
        <p:nvSpPr>
          <p:cNvPr id="1016" name="Google Shape;1016;p138"/>
          <p:cNvSpPr txBox="1"/>
          <p:nvPr/>
        </p:nvSpPr>
        <p:spPr>
          <a:xfrm>
            <a:off x="202875" y="3106450"/>
            <a:ext cx="3864000" cy="730500"/>
          </a:xfrm>
          <a:prstGeom prst="rect">
            <a:avLst/>
          </a:prstGeom>
          <a:noFill/>
          <a:ln cap="flat" cmpd="sng" w="9525">
            <a:solidFill>
              <a:srgbClr val="0076B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5818E"/>
                </a:solidFill>
                <a:latin typeface="Courier New"/>
                <a:ea typeface="Courier New"/>
                <a:cs typeface="Courier New"/>
                <a:sym typeface="Courier New"/>
              </a:rPr>
              <a:t># </a:t>
            </a:r>
            <a:r>
              <a:rPr b="1" lang="en" sz="1600">
                <a:solidFill>
                  <a:srgbClr val="45818E"/>
                </a:solidFill>
                <a:latin typeface="Courier New"/>
                <a:ea typeface="Courier New"/>
                <a:cs typeface="Courier New"/>
                <a:sym typeface="Courier New"/>
              </a:rPr>
              <a:t>drop row</a:t>
            </a:r>
            <a:r>
              <a:rPr lang="en" sz="1600">
                <a:solidFill>
                  <a:srgbClr val="45818E"/>
                </a:solidFill>
                <a:latin typeface="Courier New"/>
                <a:ea typeface="Courier New"/>
                <a:cs typeface="Courier New"/>
                <a:sym typeface="Courier New"/>
              </a:rPr>
              <a:t> from peoples table</a:t>
            </a:r>
            <a:endParaRPr sz="1600">
              <a:solidFill>
                <a:srgbClr val="45818E"/>
              </a:solidFill>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peoples_df.drop([</a:t>
            </a:r>
            <a:r>
              <a:rPr lang="en" sz="1600">
                <a:solidFill>
                  <a:srgbClr val="FF0000"/>
                </a:solidFill>
                <a:latin typeface="Courier New"/>
                <a:ea typeface="Courier New"/>
                <a:cs typeface="Courier New"/>
                <a:sym typeface="Courier New"/>
              </a:rPr>
              <a:t>"Tom"</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
        <p:nvSpPr>
          <p:cNvPr id="1017" name="Google Shape;1017;p138"/>
          <p:cNvSpPr txBox="1"/>
          <p:nvPr/>
        </p:nvSpPr>
        <p:spPr>
          <a:xfrm>
            <a:off x="202875" y="841350"/>
            <a:ext cx="3905400" cy="462000"/>
          </a:xfrm>
          <a:prstGeom prst="rect">
            <a:avLst/>
          </a:prstGeom>
          <a:noFill/>
          <a:ln cap="flat" cmpd="sng" w="9525">
            <a:solidFill>
              <a:srgbClr val="0076B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ourier New"/>
                <a:ea typeface="Courier New"/>
                <a:cs typeface="Courier New"/>
                <a:sym typeface="Courier New"/>
              </a:rPr>
              <a:t>peoples_df</a:t>
            </a:r>
            <a:endParaRPr sz="1600">
              <a:latin typeface="Courier New"/>
              <a:ea typeface="Courier New"/>
              <a:cs typeface="Courier New"/>
              <a:sym typeface="Courier New"/>
            </a:endParaRPr>
          </a:p>
        </p:txBody>
      </p:sp>
      <p:pic>
        <p:nvPicPr>
          <p:cNvPr id="1018" name="Google Shape;1018;p138"/>
          <p:cNvPicPr preferRelativeResize="0"/>
          <p:nvPr/>
        </p:nvPicPr>
        <p:blipFill rotWithShape="1">
          <a:blip r:embed="rId3">
            <a:alphaModFix/>
          </a:blip>
          <a:srcRect b="0" l="22910" r="65183" t="82424"/>
          <a:stretch/>
        </p:blipFill>
        <p:spPr>
          <a:xfrm>
            <a:off x="4272650" y="3477973"/>
            <a:ext cx="2005800" cy="1665525"/>
          </a:xfrm>
          <a:prstGeom prst="rect">
            <a:avLst/>
          </a:prstGeom>
          <a:noFill/>
          <a:ln>
            <a:noFill/>
          </a:ln>
        </p:spPr>
      </p:pic>
      <p:sp>
        <p:nvSpPr>
          <p:cNvPr id="1019" name="Google Shape;1019;p138"/>
          <p:cNvSpPr txBox="1"/>
          <p:nvPr/>
        </p:nvSpPr>
        <p:spPr>
          <a:xfrm>
            <a:off x="4272650" y="2675750"/>
            <a:ext cx="4332600" cy="730500"/>
          </a:xfrm>
          <a:prstGeom prst="rect">
            <a:avLst/>
          </a:prstGeom>
          <a:noFill/>
          <a:ln cap="flat" cmpd="sng" w="9525">
            <a:solidFill>
              <a:srgbClr val="0076B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5818E"/>
                </a:solidFill>
                <a:latin typeface="Courier New"/>
                <a:ea typeface="Courier New"/>
                <a:cs typeface="Courier New"/>
                <a:sym typeface="Courier New"/>
              </a:rPr>
              <a:t># </a:t>
            </a:r>
            <a:r>
              <a:rPr b="1" lang="en" sz="1600">
                <a:solidFill>
                  <a:srgbClr val="45818E"/>
                </a:solidFill>
                <a:latin typeface="Courier New"/>
                <a:ea typeface="Courier New"/>
                <a:cs typeface="Courier New"/>
                <a:sym typeface="Courier New"/>
              </a:rPr>
              <a:t>drop column</a:t>
            </a:r>
            <a:r>
              <a:rPr lang="en" sz="1600">
                <a:solidFill>
                  <a:srgbClr val="45818E"/>
                </a:solidFill>
                <a:latin typeface="Courier New"/>
                <a:ea typeface="Courier New"/>
                <a:cs typeface="Courier New"/>
                <a:sym typeface="Courier New"/>
              </a:rPr>
              <a:t> from peoples table</a:t>
            </a:r>
            <a:endParaRPr sz="1600">
              <a:solidFill>
                <a:srgbClr val="45818E"/>
              </a:solidFill>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peoples_df.drop([</a:t>
            </a:r>
            <a:r>
              <a:rPr lang="en" sz="1600">
                <a:solidFill>
                  <a:srgbClr val="FF0000"/>
                </a:solidFill>
                <a:latin typeface="Courier New"/>
                <a:ea typeface="Courier New"/>
                <a:cs typeface="Courier New"/>
                <a:sym typeface="Courier New"/>
              </a:rPr>
              <a:t>"inches"</a:t>
            </a:r>
            <a:r>
              <a:rPr lang="en" sz="1600">
                <a:latin typeface="Courier New"/>
                <a:ea typeface="Courier New"/>
                <a:cs typeface="Courier New"/>
                <a:sym typeface="Courier New"/>
              </a:rPr>
              <a:t>],axis</a:t>
            </a:r>
            <a:r>
              <a:rPr lang="en" sz="1600">
                <a:solidFill>
                  <a:srgbClr val="9900FF"/>
                </a:solidFill>
                <a:latin typeface="Courier New"/>
                <a:ea typeface="Courier New"/>
                <a:cs typeface="Courier New"/>
                <a:sym typeface="Courier New"/>
              </a:rPr>
              <a:t>=</a:t>
            </a:r>
            <a:r>
              <a:rPr lang="en" sz="1600">
                <a:solidFill>
                  <a:srgbClr val="38761D"/>
                </a:solidFill>
                <a:latin typeface="Courier New"/>
                <a:ea typeface="Courier New"/>
                <a:cs typeface="Courier New"/>
                <a:sym typeface="Courier New"/>
              </a:rPr>
              <a:t>1</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39"/>
          <p:cNvSpPr txBox="1"/>
          <p:nvPr>
            <p:ph type="title"/>
          </p:nvPr>
        </p:nvSpPr>
        <p:spPr>
          <a:xfrm>
            <a:off x="610300" y="67275"/>
            <a:ext cx="7804500" cy="5832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200"/>
              <a:t>Sorting</a:t>
            </a:r>
            <a:r>
              <a:rPr lang="en" sz="3200"/>
              <a:t> DataFrames</a:t>
            </a:r>
            <a:endParaRPr sz="3200"/>
          </a:p>
        </p:txBody>
      </p:sp>
      <p:sp>
        <p:nvSpPr>
          <p:cNvPr id="1025" name="Google Shape;1025;p139"/>
          <p:cNvSpPr txBox="1"/>
          <p:nvPr/>
        </p:nvSpPr>
        <p:spPr>
          <a:xfrm>
            <a:off x="1165844" y="650319"/>
            <a:ext cx="6420900" cy="2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lang="en" sz="1500">
                <a:latin typeface="Helvetica Neue"/>
                <a:ea typeface="Helvetica Neue"/>
                <a:cs typeface="Helvetica Neue"/>
                <a:sym typeface="Helvetica Neue"/>
              </a:rPr>
              <a:t>Sort</a:t>
            </a:r>
            <a:r>
              <a:rPr b="1" lang="en" sz="1500">
                <a:latin typeface="Helvetica Neue"/>
                <a:ea typeface="Helvetica Neue"/>
                <a:cs typeface="Helvetica Neue"/>
                <a:sym typeface="Helvetica Neue"/>
              </a:rPr>
              <a:t> rows using the .sort_values() function</a:t>
            </a:r>
            <a:endParaRPr sz="900"/>
          </a:p>
        </p:txBody>
      </p:sp>
      <p:sp>
        <p:nvSpPr>
          <p:cNvPr id="1026" name="Google Shape;1026;p139"/>
          <p:cNvSpPr txBox="1"/>
          <p:nvPr/>
        </p:nvSpPr>
        <p:spPr>
          <a:xfrm>
            <a:off x="234550" y="3753475"/>
            <a:ext cx="8556000" cy="798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This function also DOES NOT RUN IN PLACE. This means that we must set our dataframe to our command update it.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By default, .sort_values() sorts rows, but if user sets “axis=1” inside the function, it will sort columns instead.</a:t>
            </a:r>
            <a:endParaRPr sz="1800">
              <a:latin typeface="Helvetica Neue"/>
              <a:ea typeface="Helvetica Neue"/>
              <a:cs typeface="Helvetica Neue"/>
              <a:sym typeface="Helvetica Neue"/>
            </a:endParaRPr>
          </a:p>
        </p:txBody>
      </p:sp>
      <p:pic>
        <p:nvPicPr>
          <p:cNvPr id="1027" name="Google Shape;1027;p139"/>
          <p:cNvPicPr preferRelativeResize="0"/>
          <p:nvPr/>
        </p:nvPicPr>
        <p:blipFill rotWithShape="1">
          <a:blip r:embed="rId3">
            <a:alphaModFix/>
          </a:blip>
          <a:srcRect b="4003" l="17224" r="64712" t="72349"/>
          <a:stretch/>
        </p:blipFill>
        <p:spPr>
          <a:xfrm>
            <a:off x="4380725" y="1710775"/>
            <a:ext cx="2676101" cy="1970725"/>
          </a:xfrm>
          <a:prstGeom prst="rect">
            <a:avLst/>
          </a:prstGeom>
          <a:noFill/>
          <a:ln>
            <a:noFill/>
          </a:ln>
        </p:spPr>
      </p:pic>
      <p:pic>
        <p:nvPicPr>
          <p:cNvPr id="1028" name="Google Shape;1028;p139"/>
          <p:cNvPicPr preferRelativeResize="0"/>
          <p:nvPr/>
        </p:nvPicPr>
        <p:blipFill rotWithShape="1">
          <a:blip r:embed="rId4">
            <a:alphaModFix/>
          </a:blip>
          <a:srcRect b="49956" l="22819" r="62061" t="31504"/>
          <a:stretch/>
        </p:blipFill>
        <p:spPr>
          <a:xfrm>
            <a:off x="186300" y="1710775"/>
            <a:ext cx="2828702" cy="2042701"/>
          </a:xfrm>
          <a:prstGeom prst="rect">
            <a:avLst/>
          </a:prstGeom>
          <a:noFill/>
          <a:ln>
            <a:noFill/>
          </a:ln>
        </p:spPr>
      </p:pic>
      <p:sp>
        <p:nvSpPr>
          <p:cNvPr id="1029" name="Google Shape;1029;p139"/>
          <p:cNvSpPr txBox="1"/>
          <p:nvPr/>
        </p:nvSpPr>
        <p:spPr>
          <a:xfrm>
            <a:off x="186300" y="981650"/>
            <a:ext cx="2828700" cy="641100"/>
          </a:xfrm>
          <a:prstGeom prst="rect">
            <a:avLst/>
          </a:prstGeom>
          <a:noFill/>
          <a:ln cap="flat" cmpd="sng" w="9525">
            <a:solidFill>
              <a:srgbClr val="0076B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5818E"/>
                </a:solidFill>
                <a:latin typeface="Courier New"/>
                <a:ea typeface="Courier New"/>
                <a:cs typeface="Courier New"/>
                <a:sym typeface="Courier New"/>
              </a:rPr>
              <a:t># </a:t>
            </a:r>
            <a:r>
              <a:rPr b="1" lang="en" sz="1600">
                <a:solidFill>
                  <a:srgbClr val="45818E"/>
                </a:solidFill>
                <a:latin typeface="Courier New"/>
                <a:ea typeface="Courier New"/>
                <a:cs typeface="Courier New"/>
                <a:sym typeface="Courier New"/>
              </a:rPr>
              <a:t>original table</a:t>
            </a:r>
            <a:endParaRPr sz="1600">
              <a:solidFill>
                <a:srgbClr val="45818E"/>
              </a:solidFill>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peoples_df</a:t>
            </a:r>
            <a:endParaRPr sz="1600">
              <a:latin typeface="Courier New"/>
              <a:ea typeface="Courier New"/>
              <a:cs typeface="Courier New"/>
              <a:sym typeface="Courier New"/>
            </a:endParaRPr>
          </a:p>
        </p:txBody>
      </p:sp>
      <p:sp>
        <p:nvSpPr>
          <p:cNvPr id="1030" name="Google Shape;1030;p139"/>
          <p:cNvSpPr txBox="1"/>
          <p:nvPr/>
        </p:nvSpPr>
        <p:spPr>
          <a:xfrm>
            <a:off x="3147600" y="981650"/>
            <a:ext cx="5938500" cy="641100"/>
          </a:xfrm>
          <a:prstGeom prst="rect">
            <a:avLst/>
          </a:prstGeom>
          <a:noFill/>
          <a:ln cap="flat" cmpd="sng" w="9525">
            <a:solidFill>
              <a:srgbClr val="0076B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5818E"/>
                </a:solidFill>
                <a:latin typeface="Courier New"/>
                <a:ea typeface="Courier New"/>
                <a:cs typeface="Courier New"/>
                <a:sym typeface="Courier New"/>
              </a:rPr>
              <a:t># </a:t>
            </a:r>
            <a:r>
              <a:rPr b="1" lang="en" sz="1600">
                <a:solidFill>
                  <a:srgbClr val="45818E"/>
                </a:solidFill>
                <a:latin typeface="Courier New"/>
                <a:ea typeface="Courier New"/>
                <a:cs typeface="Courier New"/>
                <a:sym typeface="Courier New"/>
              </a:rPr>
              <a:t>sort row by column</a:t>
            </a:r>
            <a:r>
              <a:rPr lang="en" sz="1600">
                <a:solidFill>
                  <a:srgbClr val="45818E"/>
                </a:solidFill>
                <a:latin typeface="Courier New"/>
                <a:ea typeface="Courier New"/>
                <a:cs typeface="Courier New"/>
                <a:sym typeface="Courier New"/>
              </a:rPr>
              <a:t> “inches”</a:t>
            </a:r>
            <a:endParaRPr sz="1600">
              <a:solidFill>
                <a:srgbClr val="45818E"/>
              </a:solidFill>
              <a:latin typeface="Courier New"/>
              <a:ea typeface="Courier New"/>
              <a:cs typeface="Courier New"/>
              <a:sym typeface="Courier New"/>
            </a:endParaRPr>
          </a:p>
          <a:p>
            <a:pPr indent="0" lvl="0" marL="0" rtl="0" algn="l">
              <a:spcBef>
                <a:spcPts val="0"/>
              </a:spcBef>
              <a:spcAft>
                <a:spcPts val="0"/>
              </a:spcAft>
              <a:buNone/>
            </a:pPr>
            <a:r>
              <a:rPr lang="en" sz="1600">
                <a:latin typeface="Courier New"/>
                <a:ea typeface="Courier New"/>
                <a:cs typeface="Courier New"/>
                <a:sym typeface="Courier New"/>
              </a:rPr>
              <a:t>peoples_df.sort_values(</a:t>
            </a:r>
            <a:r>
              <a:rPr lang="en" sz="1600">
                <a:solidFill>
                  <a:srgbClr val="FF0000"/>
                </a:solidFill>
                <a:latin typeface="Courier New"/>
                <a:ea typeface="Courier New"/>
                <a:cs typeface="Courier New"/>
                <a:sym typeface="Courier New"/>
              </a:rPr>
              <a:t>"inches"</a:t>
            </a:r>
            <a:r>
              <a:rPr lang="en" sz="1600">
                <a:latin typeface="Courier New"/>
                <a:ea typeface="Courier New"/>
                <a:cs typeface="Courier New"/>
                <a:sym typeface="Courier New"/>
              </a:rPr>
              <a:t>,ascending</a:t>
            </a:r>
            <a:r>
              <a:rPr lang="en" sz="1600">
                <a:solidFill>
                  <a:srgbClr val="9900FF"/>
                </a:solidFill>
                <a:latin typeface="Courier New"/>
                <a:ea typeface="Courier New"/>
                <a:cs typeface="Courier New"/>
                <a:sym typeface="Courier New"/>
              </a:rPr>
              <a:t>=</a:t>
            </a:r>
            <a:r>
              <a:rPr lang="en" sz="1600">
                <a:solidFill>
                  <a:srgbClr val="38761D"/>
                </a:solidFill>
                <a:latin typeface="Courier New"/>
                <a:ea typeface="Courier New"/>
                <a:cs typeface="Courier New"/>
                <a:sym typeface="Courier New"/>
              </a:rPr>
              <a:t>True</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sp>
        <p:nvSpPr>
          <p:cNvPr id="1035" name="Google Shape;1035;p140"/>
          <p:cNvSpPr txBox="1"/>
          <p:nvPr>
            <p:ph type="title"/>
          </p:nvPr>
        </p:nvSpPr>
        <p:spPr>
          <a:xfrm>
            <a:off x="513302" y="-278480"/>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Applying functions to DataFrames</a:t>
            </a:r>
            <a:endParaRPr sz="3000"/>
          </a:p>
        </p:txBody>
      </p:sp>
      <p:pic>
        <p:nvPicPr>
          <p:cNvPr id="1036" name="Google Shape;1036;p140"/>
          <p:cNvPicPr preferRelativeResize="0"/>
          <p:nvPr/>
        </p:nvPicPr>
        <p:blipFill rotWithShape="1">
          <a:blip r:embed="rId3">
            <a:alphaModFix/>
          </a:blip>
          <a:srcRect b="23960" l="17582" r="60957" t="25200"/>
          <a:stretch/>
        </p:blipFill>
        <p:spPr>
          <a:xfrm>
            <a:off x="57175" y="1010125"/>
            <a:ext cx="2555798" cy="34056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141"/>
          <p:cNvSpPr txBox="1"/>
          <p:nvPr>
            <p:ph type="title"/>
          </p:nvPr>
        </p:nvSpPr>
        <p:spPr>
          <a:xfrm>
            <a:off x="513302" y="-278480"/>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Applying functions to DataFrames</a:t>
            </a:r>
            <a:endParaRPr sz="3000"/>
          </a:p>
        </p:txBody>
      </p:sp>
      <p:pic>
        <p:nvPicPr>
          <p:cNvPr id="1042" name="Google Shape;1042;p141"/>
          <p:cNvPicPr preferRelativeResize="0"/>
          <p:nvPr/>
        </p:nvPicPr>
        <p:blipFill rotWithShape="1">
          <a:blip r:embed="rId3">
            <a:alphaModFix/>
          </a:blip>
          <a:srcRect b="23960" l="17582" r="60957" t="25200"/>
          <a:stretch/>
        </p:blipFill>
        <p:spPr>
          <a:xfrm>
            <a:off x="57175" y="1010125"/>
            <a:ext cx="2555798" cy="3405699"/>
          </a:xfrm>
          <a:prstGeom prst="rect">
            <a:avLst/>
          </a:prstGeom>
          <a:noFill/>
          <a:ln>
            <a:noFill/>
          </a:ln>
        </p:spPr>
      </p:pic>
      <p:pic>
        <p:nvPicPr>
          <p:cNvPr id="1043" name="Google Shape;1043;p141"/>
          <p:cNvPicPr preferRelativeResize="0"/>
          <p:nvPr/>
        </p:nvPicPr>
        <p:blipFill rotWithShape="1">
          <a:blip r:embed="rId4">
            <a:alphaModFix/>
          </a:blip>
          <a:srcRect b="52206" l="17556" r="60302" t="27408"/>
          <a:stretch/>
        </p:blipFill>
        <p:spPr>
          <a:xfrm>
            <a:off x="2755625" y="860025"/>
            <a:ext cx="3013099" cy="15604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Google Shape;1048;p142"/>
          <p:cNvSpPr txBox="1"/>
          <p:nvPr>
            <p:ph type="title"/>
          </p:nvPr>
        </p:nvSpPr>
        <p:spPr>
          <a:xfrm>
            <a:off x="513302" y="-278480"/>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Applying functions to DataFrames</a:t>
            </a:r>
            <a:endParaRPr sz="3000"/>
          </a:p>
        </p:txBody>
      </p:sp>
      <p:pic>
        <p:nvPicPr>
          <p:cNvPr id="1049" name="Google Shape;1049;p142"/>
          <p:cNvPicPr preferRelativeResize="0"/>
          <p:nvPr/>
        </p:nvPicPr>
        <p:blipFill rotWithShape="1">
          <a:blip r:embed="rId3">
            <a:alphaModFix/>
          </a:blip>
          <a:srcRect b="23960" l="17582" r="60957" t="25200"/>
          <a:stretch/>
        </p:blipFill>
        <p:spPr>
          <a:xfrm>
            <a:off x="57175" y="1010125"/>
            <a:ext cx="2555798" cy="3405699"/>
          </a:xfrm>
          <a:prstGeom prst="rect">
            <a:avLst/>
          </a:prstGeom>
          <a:noFill/>
          <a:ln>
            <a:noFill/>
          </a:ln>
        </p:spPr>
      </p:pic>
      <p:pic>
        <p:nvPicPr>
          <p:cNvPr id="1050" name="Google Shape;1050;p142"/>
          <p:cNvPicPr preferRelativeResize="0"/>
          <p:nvPr/>
        </p:nvPicPr>
        <p:blipFill rotWithShape="1">
          <a:blip r:embed="rId4">
            <a:alphaModFix/>
          </a:blip>
          <a:srcRect b="35984" l="17556" r="60302" t="27407"/>
          <a:stretch/>
        </p:blipFill>
        <p:spPr>
          <a:xfrm>
            <a:off x="2755625" y="860025"/>
            <a:ext cx="3013099" cy="280224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43"/>
          <p:cNvSpPr txBox="1"/>
          <p:nvPr>
            <p:ph type="title"/>
          </p:nvPr>
        </p:nvSpPr>
        <p:spPr>
          <a:xfrm>
            <a:off x="513302" y="-278480"/>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Applying functions to DataFrames</a:t>
            </a:r>
            <a:endParaRPr sz="3000"/>
          </a:p>
        </p:txBody>
      </p:sp>
      <p:pic>
        <p:nvPicPr>
          <p:cNvPr id="1056" name="Google Shape;1056;p143"/>
          <p:cNvPicPr preferRelativeResize="0"/>
          <p:nvPr/>
        </p:nvPicPr>
        <p:blipFill rotWithShape="1">
          <a:blip r:embed="rId3">
            <a:alphaModFix/>
          </a:blip>
          <a:srcRect b="23960" l="17582" r="60957" t="25200"/>
          <a:stretch/>
        </p:blipFill>
        <p:spPr>
          <a:xfrm>
            <a:off x="57175" y="1010125"/>
            <a:ext cx="2555798" cy="3405699"/>
          </a:xfrm>
          <a:prstGeom prst="rect">
            <a:avLst/>
          </a:prstGeom>
          <a:noFill/>
          <a:ln>
            <a:noFill/>
          </a:ln>
        </p:spPr>
      </p:pic>
      <p:pic>
        <p:nvPicPr>
          <p:cNvPr id="1057" name="Google Shape;1057;p143"/>
          <p:cNvPicPr preferRelativeResize="0"/>
          <p:nvPr/>
        </p:nvPicPr>
        <p:blipFill rotWithShape="1">
          <a:blip r:embed="rId4">
            <a:alphaModFix/>
          </a:blip>
          <a:srcRect b="35984" l="17556" r="60302" t="27407"/>
          <a:stretch/>
        </p:blipFill>
        <p:spPr>
          <a:xfrm>
            <a:off x="2755625" y="860025"/>
            <a:ext cx="3013099" cy="2802249"/>
          </a:xfrm>
          <a:prstGeom prst="rect">
            <a:avLst/>
          </a:prstGeom>
          <a:noFill/>
          <a:ln>
            <a:noFill/>
          </a:ln>
        </p:spPr>
      </p:pic>
      <p:pic>
        <p:nvPicPr>
          <p:cNvPr id="1058" name="Google Shape;1058;p143"/>
          <p:cNvPicPr preferRelativeResize="0"/>
          <p:nvPr/>
        </p:nvPicPr>
        <p:blipFill rotWithShape="1">
          <a:blip r:embed="rId4">
            <a:alphaModFix/>
          </a:blip>
          <a:srcRect b="7288" l="17556" r="60302" t="65544"/>
          <a:stretch/>
        </p:blipFill>
        <p:spPr>
          <a:xfrm>
            <a:off x="6091175" y="1085350"/>
            <a:ext cx="3013099" cy="2079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Argparse Comments (Lab 6)</a:t>
            </a:r>
            <a:endParaRPr/>
          </a:p>
        </p:txBody>
      </p:sp>
      <p:sp>
        <p:nvSpPr>
          <p:cNvPr id="426" name="Google Shape;426;p7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 sz="2400"/>
              <a:t>There are two types of arguments: positional and flag</a:t>
            </a:r>
            <a:endParaRPr sz="2400"/>
          </a:p>
          <a:p>
            <a:pPr indent="-381000" lvl="0" marL="457200" rtl="0" algn="l">
              <a:spcBef>
                <a:spcPts val="0"/>
              </a:spcBef>
              <a:spcAft>
                <a:spcPts val="0"/>
              </a:spcAft>
              <a:buSzPts val="2400"/>
              <a:buChar char="•"/>
            </a:pPr>
            <a:r>
              <a:rPr b="1" lang="en" sz="2400"/>
              <a:t>Usually</a:t>
            </a:r>
            <a:r>
              <a:rPr lang="en" sz="2400"/>
              <a:t>, if you use argparse to organize your arguments in a script:</a:t>
            </a:r>
            <a:endParaRPr sz="2400"/>
          </a:p>
          <a:p>
            <a:pPr indent="-381000" lvl="1" marL="914400" rtl="0" algn="l">
              <a:spcBef>
                <a:spcPts val="0"/>
              </a:spcBef>
              <a:spcAft>
                <a:spcPts val="0"/>
              </a:spcAft>
              <a:buSzPts val="2400"/>
              <a:buChar char="–"/>
            </a:pPr>
            <a:r>
              <a:rPr lang="en" sz="2400"/>
              <a:t>your flag arguments can go in any random order before or after the positional arguments.</a:t>
            </a:r>
            <a:endParaRPr sz="2400"/>
          </a:p>
          <a:p>
            <a:pPr indent="-381000" lvl="1" marL="914400" rtl="0" algn="l">
              <a:spcBef>
                <a:spcPts val="0"/>
              </a:spcBef>
              <a:spcAft>
                <a:spcPts val="0"/>
              </a:spcAft>
              <a:buSzPts val="2400"/>
              <a:buChar char="–"/>
            </a:pPr>
            <a:r>
              <a:rPr lang="en" sz="2400"/>
              <a:t>You just need to make sure you put the positional arguments in the correct order.</a:t>
            </a:r>
            <a:endParaRPr sz="2400"/>
          </a:p>
          <a:p>
            <a:pPr indent="-381000" lvl="0" marL="457200" rtl="0" algn="l">
              <a:spcBef>
                <a:spcPts val="0"/>
              </a:spcBef>
              <a:spcAft>
                <a:spcPts val="0"/>
              </a:spcAft>
              <a:buSzPts val="2400"/>
              <a:buChar char="•"/>
            </a:pPr>
            <a:r>
              <a:rPr lang="en" sz="2400">
                <a:solidFill>
                  <a:srgbClr val="FF0000"/>
                </a:solidFill>
              </a:rPr>
              <a:t>WARNING: if you use nargs="*" or nargs="+" in either your positional or optional arguments, you may need to test your script to see which works.</a:t>
            </a:r>
            <a:endParaRPr sz="2400"/>
          </a:p>
          <a:p>
            <a:pPr indent="0" lvl="0" marL="457200" rtl="0" algn="l">
              <a:spcBef>
                <a:spcPts val="360"/>
              </a:spcBef>
              <a:spcAft>
                <a:spcPts val="0"/>
              </a:spcAft>
              <a:buNone/>
            </a:pPr>
            <a:r>
              <a:t/>
            </a:r>
            <a:endParaRPr sz="24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0" st="0"/>
                                            </p:txEl>
                                          </p:spTgt>
                                        </p:tgtEl>
                                        <p:attrNameLst>
                                          <p:attrName>style.visibility</p:attrName>
                                        </p:attrNameLst>
                                      </p:cBhvr>
                                      <p:to>
                                        <p:strVal val="visible"/>
                                      </p:to>
                                    </p:set>
                                    <p:animEffect filter="fade" transition="in">
                                      <p:cBhvr>
                                        <p:cTn dur="1000"/>
                                        <p:tgtEl>
                                          <p:spTgt spid="4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1" st="1"/>
                                            </p:txEl>
                                          </p:spTgt>
                                        </p:tgtEl>
                                        <p:attrNameLst>
                                          <p:attrName>style.visibility</p:attrName>
                                        </p:attrNameLst>
                                      </p:cBhvr>
                                      <p:to>
                                        <p:strVal val="visible"/>
                                      </p:to>
                                    </p:set>
                                    <p:animEffect filter="fade" transition="in">
                                      <p:cBhvr>
                                        <p:cTn dur="1000"/>
                                        <p:tgtEl>
                                          <p:spTgt spid="4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2" st="2"/>
                                            </p:txEl>
                                          </p:spTgt>
                                        </p:tgtEl>
                                        <p:attrNameLst>
                                          <p:attrName>style.visibility</p:attrName>
                                        </p:attrNameLst>
                                      </p:cBhvr>
                                      <p:to>
                                        <p:strVal val="visible"/>
                                      </p:to>
                                    </p:set>
                                    <p:animEffect filter="fade" transition="in">
                                      <p:cBhvr>
                                        <p:cTn dur="1000"/>
                                        <p:tgtEl>
                                          <p:spTgt spid="4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3" st="3"/>
                                            </p:txEl>
                                          </p:spTgt>
                                        </p:tgtEl>
                                        <p:attrNameLst>
                                          <p:attrName>style.visibility</p:attrName>
                                        </p:attrNameLst>
                                      </p:cBhvr>
                                      <p:to>
                                        <p:strVal val="visible"/>
                                      </p:to>
                                    </p:set>
                                    <p:animEffect filter="fade" transition="in">
                                      <p:cBhvr>
                                        <p:cTn dur="1000"/>
                                        <p:tgtEl>
                                          <p:spTgt spid="4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4" st="4"/>
                                            </p:txEl>
                                          </p:spTgt>
                                        </p:tgtEl>
                                        <p:attrNameLst>
                                          <p:attrName>style.visibility</p:attrName>
                                        </p:attrNameLst>
                                      </p:cBhvr>
                                      <p:to>
                                        <p:strVal val="visible"/>
                                      </p:to>
                                    </p:set>
                                    <p:animEffect filter="fade" transition="in">
                                      <p:cBhvr>
                                        <p:cTn dur="1000"/>
                                        <p:tgtEl>
                                          <p:spTgt spid="4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5" st="5"/>
                                            </p:txEl>
                                          </p:spTgt>
                                        </p:tgtEl>
                                        <p:attrNameLst>
                                          <p:attrName>style.visibility</p:attrName>
                                        </p:attrNameLst>
                                      </p:cBhvr>
                                      <p:to>
                                        <p:strVal val="visible"/>
                                      </p:to>
                                    </p:set>
                                    <p:animEffect filter="fade" transition="in">
                                      <p:cBhvr>
                                        <p:cTn dur="1000"/>
                                        <p:tgtEl>
                                          <p:spTgt spid="42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144"/>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l">
              <a:lnSpc>
                <a:spcPct val="90000"/>
              </a:lnSpc>
              <a:spcBef>
                <a:spcPts val="750"/>
              </a:spcBef>
              <a:spcAft>
                <a:spcPts val="0"/>
              </a:spcAft>
              <a:buNone/>
            </a:pPr>
            <a:r>
              <a:rPr lang="en" sz="4400">
                <a:solidFill>
                  <a:schemeClr val="dk1"/>
                </a:solidFill>
                <a:latin typeface="Calibri"/>
                <a:ea typeface="Calibri"/>
                <a:cs typeface="Calibri"/>
                <a:sym typeface="Calibri"/>
              </a:rPr>
              <a:t>6</a:t>
            </a:r>
            <a:r>
              <a:rPr lang="en" sz="4400">
                <a:solidFill>
                  <a:schemeClr val="dk1"/>
                </a:solidFill>
                <a:latin typeface="Calibri"/>
                <a:ea typeface="Calibri"/>
                <a:cs typeface="Calibri"/>
                <a:sym typeface="Calibri"/>
              </a:rPr>
              <a:t>. Combining DataFrames together</a:t>
            </a:r>
            <a:endParaRPr sz="44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145"/>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Combining DataFrames</a:t>
            </a:r>
            <a:endParaRPr/>
          </a:p>
        </p:txBody>
      </p:sp>
      <p:sp>
        <p:nvSpPr>
          <p:cNvPr id="1069" name="Google Shape;1069;p145"/>
          <p:cNvSpPr txBox="1"/>
          <p:nvPr>
            <p:ph idx="1" type="body"/>
          </p:nvPr>
        </p:nvSpPr>
        <p:spPr>
          <a:xfrm>
            <a:off x="492066" y="682954"/>
            <a:ext cx="7804500" cy="3321900"/>
          </a:xfrm>
          <a:prstGeom prst="rect">
            <a:avLst/>
          </a:prstGeom>
          <a:noFill/>
          <a:ln>
            <a:noFill/>
          </a:ln>
        </p:spPr>
        <p:txBody>
          <a:bodyPr anchorCtr="0" anchor="t" bIns="32750" lIns="32750" spcFirstLastPara="1" rIns="32750" wrap="square" tIns="32750">
            <a:noAutofit/>
          </a:bodyPr>
          <a:lstStyle/>
          <a:p>
            <a:pPr indent="0" lvl="0" marL="292100" rtl="0" algn="l">
              <a:lnSpc>
                <a:spcPct val="100000"/>
              </a:lnSpc>
              <a:spcBef>
                <a:spcPts val="0"/>
              </a:spcBef>
              <a:spcAft>
                <a:spcPts val="0"/>
              </a:spcAft>
              <a:buNone/>
            </a:pPr>
            <a:r>
              <a:t/>
            </a:r>
            <a:endParaRPr/>
          </a:p>
          <a:p>
            <a:pPr indent="0" lvl="0" marL="292100" rtl="0" algn="l">
              <a:lnSpc>
                <a:spcPct val="100000"/>
              </a:lnSpc>
              <a:spcBef>
                <a:spcPts val="0"/>
              </a:spcBef>
              <a:spcAft>
                <a:spcPts val="0"/>
              </a:spcAft>
              <a:buNone/>
            </a:pPr>
            <a:r>
              <a:rPr lang="en"/>
              <a:t>Up to this point, we have been working with a single table at a time, but most of the time we work with many tables that can be related to each other in some way.</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6"/>
          <p:cNvSpPr txBox="1"/>
          <p:nvPr>
            <p:ph type="title"/>
          </p:nvPr>
        </p:nvSpPr>
        <p:spPr>
          <a:xfrm>
            <a:off x="752100" y="-214450"/>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500"/>
              <a:t>Concatenating</a:t>
            </a:r>
            <a:r>
              <a:rPr lang="en" sz="3500"/>
              <a:t> DataFrames</a:t>
            </a:r>
            <a:endParaRPr sz="3500"/>
          </a:p>
        </p:txBody>
      </p:sp>
      <p:sp>
        <p:nvSpPr>
          <p:cNvPr id="1075" name="Google Shape;1075;p146"/>
          <p:cNvSpPr txBox="1"/>
          <p:nvPr/>
        </p:nvSpPr>
        <p:spPr>
          <a:xfrm>
            <a:off x="1261700" y="611081"/>
            <a:ext cx="6526800" cy="522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lang="en" sz="1500">
                <a:latin typeface="Helvetica Neue"/>
                <a:ea typeface="Helvetica Neue"/>
                <a:cs typeface="Helvetica Neue"/>
                <a:sym typeface="Helvetica Neue"/>
              </a:rPr>
              <a:t>It is easy to merge </a:t>
            </a:r>
            <a:r>
              <a:rPr b="1" lang="en" sz="1500">
                <a:latin typeface="Helvetica Neue"/>
                <a:ea typeface="Helvetica Neue"/>
                <a:cs typeface="Helvetica Neue"/>
                <a:sym typeface="Helvetica Neue"/>
              </a:rPr>
              <a:t>multiple dataframes that have the same columns </a:t>
            </a:r>
            <a:r>
              <a:rPr lang="en" sz="1500">
                <a:latin typeface="Helvetica Neue"/>
                <a:ea typeface="Helvetica Neue"/>
                <a:cs typeface="Helvetica Neue"/>
                <a:sym typeface="Helvetica Neue"/>
              </a:rPr>
              <a:t>together using the pandas concat() function</a:t>
            </a:r>
            <a:endParaRPr sz="900"/>
          </a:p>
        </p:txBody>
      </p:sp>
      <p:pic>
        <p:nvPicPr>
          <p:cNvPr id="1076" name="Google Shape;1076;p146"/>
          <p:cNvPicPr preferRelativeResize="0"/>
          <p:nvPr/>
        </p:nvPicPr>
        <p:blipFill rotWithShape="1">
          <a:blip r:embed="rId3">
            <a:alphaModFix/>
          </a:blip>
          <a:srcRect b="9559" l="22831" r="55904" t="29435"/>
          <a:stretch/>
        </p:blipFill>
        <p:spPr>
          <a:xfrm>
            <a:off x="114200" y="1036050"/>
            <a:ext cx="2527402" cy="4078774"/>
          </a:xfrm>
          <a:prstGeom prst="rect">
            <a:avLst/>
          </a:prstGeom>
          <a:noFill/>
          <a:ln>
            <a:noFill/>
          </a:ln>
        </p:spPr>
      </p:pic>
      <p:pic>
        <p:nvPicPr>
          <p:cNvPr id="1077" name="Google Shape;1077;p146"/>
          <p:cNvPicPr preferRelativeResize="0"/>
          <p:nvPr/>
        </p:nvPicPr>
        <p:blipFill rotWithShape="1">
          <a:blip r:embed="rId4">
            <a:alphaModFix/>
          </a:blip>
          <a:srcRect b="18128" l="23196" r="52376" t="27543"/>
          <a:stretch/>
        </p:blipFill>
        <p:spPr>
          <a:xfrm>
            <a:off x="3044663" y="1111300"/>
            <a:ext cx="3139973" cy="3928276"/>
          </a:xfrm>
          <a:prstGeom prst="rect">
            <a:avLst/>
          </a:prstGeom>
          <a:noFill/>
          <a:ln>
            <a:noFill/>
          </a:ln>
        </p:spPr>
      </p:pic>
      <p:cxnSp>
        <p:nvCxnSpPr>
          <p:cNvPr id="1078" name="Google Shape;1078;p146"/>
          <p:cNvCxnSpPr/>
          <p:nvPr/>
        </p:nvCxnSpPr>
        <p:spPr>
          <a:xfrm flipH="1">
            <a:off x="5243200" y="1989775"/>
            <a:ext cx="1799100" cy="1229100"/>
          </a:xfrm>
          <a:prstGeom prst="straightConnector1">
            <a:avLst/>
          </a:prstGeom>
          <a:noFill/>
          <a:ln cap="flat" cmpd="sng" w="9525">
            <a:solidFill>
              <a:schemeClr val="dk2"/>
            </a:solidFill>
            <a:prstDash val="solid"/>
            <a:round/>
            <a:headEnd len="med" w="med" type="none"/>
            <a:tailEnd len="med" w="med" type="triangle"/>
          </a:ln>
        </p:spPr>
      </p:cxnSp>
      <p:sp>
        <p:nvSpPr>
          <p:cNvPr id="1079" name="Google Shape;1079;p146"/>
          <p:cNvSpPr txBox="1"/>
          <p:nvPr/>
        </p:nvSpPr>
        <p:spPr>
          <a:xfrm>
            <a:off x="6991600" y="1438675"/>
            <a:ext cx="20811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We use </a:t>
            </a:r>
            <a:r>
              <a:rPr b="1" lang="en">
                <a:latin typeface="Helvetica Neue"/>
                <a:ea typeface="Helvetica Neue"/>
                <a:cs typeface="Helvetica Neue"/>
                <a:sym typeface="Helvetica Neue"/>
              </a:rPr>
              <a:t>ignore_index</a:t>
            </a:r>
            <a:r>
              <a:rPr lang="en">
                <a:latin typeface="Helvetica Neue"/>
                <a:ea typeface="Helvetica Neue"/>
                <a:cs typeface="Helvetica Neue"/>
                <a:sym typeface="Helvetica Neue"/>
              </a:rPr>
              <a:t> to reset the </a:t>
            </a:r>
            <a:r>
              <a:rPr lang="en">
                <a:latin typeface="Helvetica Neue"/>
                <a:ea typeface="Helvetica Neue"/>
                <a:cs typeface="Helvetica Neue"/>
                <a:sym typeface="Helvetica Neue"/>
              </a:rPr>
              <a:t>indices</a:t>
            </a:r>
            <a:r>
              <a:rPr lang="en">
                <a:latin typeface="Helvetica Neue"/>
                <a:ea typeface="Helvetica Neue"/>
                <a:cs typeface="Helvetica Neue"/>
                <a:sym typeface="Helvetica Neue"/>
              </a:rPr>
              <a:t> so that there are none that are redundant</a:t>
            </a:r>
            <a:endParaRPr>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147"/>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Merging DataFrames</a:t>
            </a:r>
            <a:endParaRPr/>
          </a:p>
        </p:txBody>
      </p:sp>
      <p:sp>
        <p:nvSpPr>
          <p:cNvPr id="1085" name="Google Shape;1085;p147"/>
          <p:cNvSpPr txBox="1"/>
          <p:nvPr>
            <p:ph idx="1" type="body"/>
          </p:nvPr>
        </p:nvSpPr>
        <p:spPr>
          <a:xfrm>
            <a:off x="492075" y="682951"/>
            <a:ext cx="7804500" cy="2219100"/>
          </a:xfrm>
          <a:prstGeom prst="rect">
            <a:avLst/>
          </a:prstGeom>
          <a:noFill/>
          <a:ln>
            <a:noFill/>
          </a:ln>
        </p:spPr>
        <p:txBody>
          <a:bodyPr anchorCtr="0" anchor="t" bIns="32750" lIns="32750" spcFirstLastPara="1" rIns="32750" wrap="square" tIns="32750">
            <a:noAutofit/>
          </a:bodyPr>
          <a:lstStyle/>
          <a:p>
            <a:pPr indent="-292100" lvl="0" marL="292100" rtl="0" algn="l">
              <a:lnSpc>
                <a:spcPct val="100000"/>
              </a:lnSpc>
              <a:spcBef>
                <a:spcPts val="0"/>
              </a:spcBef>
              <a:spcAft>
                <a:spcPts val="0"/>
              </a:spcAft>
              <a:buClr>
                <a:srgbClr val="000000"/>
              </a:buClr>
              <a:buSzPts val="3000"/>
              <a:buFont typeface="Helvetica Neue"/>
              <a:buChar char="•"/>
            </a:pPr>
            <a:r>
              <a:rPr lang="en"/>
              <a:t>Concatenation</a:t>
            </a:r>
            <a:r>
              <a:rPr lang="en"/>
              <a:t> is useful if your </a:t>
            </a:r>
            <a:r>
              <a:rPr lang="en"/>
              <a:t>data frames</a:t>
            </a:r>
            <a:r>
              <a:rPr lang="en"/>
              <a:t> have the same types of information (the same columns) but about different identities (different rows)</a:t>
            </a:r>
            <a:endParaRPr/>
          </a:p>
          <a:p>
            <a:pPr indent="-292100" lvl="0" marL="292100" rtl="0" algn="l">
              <a:lnSpc>
                <a:spcPct val="100000"/>
              </a:lnSpc>
              <a:spcBef>
                <a:spcPts val="0"/>
              </a:spcBef>
              <a:spcAft>
                <a:spcPts val="0"/>
              </a:spcAft>
              <a:buClr>
                <a:srgbClr val="000000"/>
              </a:buClr>
              <a:buSzPts val="3000"/>
              <a:buFont typeface="Helvetica Neue"/>
              <a:buChar char="•"/>
            </a:pPr>
            <a:r>
              <a:rPr lang="en"/>
              <a:t>Sometimes you have tables that contain data about the same set of items (found in rows) but contain different information about those items (some different columns)</a:t>
            </a:r>
            <a:endParaRPr/>
          </a:p>
        </p:txBody>
      </p:sp>
      <p:graphicFrame>
        <p:nvGraphicFramePr>
          <p:cNvPr id="1086" name="Google Shape;1086;p147"/>
          <p:cNvGraphicFramePr/>
          <p:nvPr/>
        </p:nvGraphicFramePr>
        <p:xfrm>
          <a:off x="236725" y="3203800"/>
          <a:ext cx="3000000" cy="3000000"/>
        </p:xfrm>
        <a:graphic>
          <a:graphicData uri="http://schemas.openxmlformats.org/drawingml/2006/table">
            <a:tbl>
              <a:tblPr>
                <a:noFill/>
                <a:tableStyleId>{063EE096-FD07-4DDC-A7AF-DDADD6A84411}</a:tableStyleId>
              </a:tblPr>
              <a:tblGrid>
                <a:gridCol w="1592750"/>
                <a:gridCol w="1592750"/>
                <a:gridCol w="1592750"/>
              </a:tblGrid>
              <a:tr h="381000">
                <a:tc>
                  <a:txBody>
                    <a:bodyPr/>
                    <a:lstStyle/>
                    <a:p>
                      <a:pPr indent="0" lvl="0" marL="0" rtl="0" algn="l">
                        <a:spcBef>
                          <a:spcPts val="0"/>
                        </a:spcBef>
                        <a:spcAft>
                          <a:spcPts val="0"/>
                        </a:spcAft>
                        <a:buNone/>
                      </a:pPr>
                      <a:r>
                        <a:rPr b="1" lang="en"/>
                        <a:t>Peak ID</a:t>
                      </a:r>
                      <a:endParaRPr b="1"/>
                    </a:p>
                  </a:txBody>
                  <a:tcPr marT="91425" marB="91425" marR="91425" marL="91425"/>
                </a:tc>
                <a:tc>
                  <a:txBody>
                    <a:bodyPr/>
                    <a:lstStyle/>
                    <a:p>
                      <a:pPr indent="0" lvl="0" marL="0" rtl="0" algn="l">
                        <a:spcBef>
                          <a:spcPts val="0"/>
                        </a:spcBef>
                        <a:spcAft>
                          <a:spcPts val="0"/>
                        </a:spcAft>
                        <a:buNone/>
                      </a:pPr>
                      <a:r>
                        <a:rPr b="1" lang="en"/>
                        <a:t>Gene ID</a:t>
                      </a:r>
                      <a:endParaRPr b="1"/>
                    </a:p>
                  </a:txBody>
                  <a:tcPr marT="91425" marB="91425" marR="91425" marL="91425"/>
                </a:tc>
                <a:tc>
                  <a:txBody>
                    <a:bodyPr/>
                    <a:lstStyle/>
                    <a:p>
                      <a:pPr indent="0" lvl="0" marL="0" rtl="0" algn="l">
                        <a:spcBef>
                          <a:spcPts val="0"/>
                        </a:spcBef>
                        <a:spcAft>
                          <a:spcPts val="0"/>
                        </a:spcAft>
                        <a:buNone/>
                      </a:pPr>
                      <a:r>
                        <a:rPr b="1" lang="en"/>
                        <a:t>Distance From Peak to Gene</a:t>
                      </a:r>
                      <a:endParaRPr b="1"/>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AT5G61850</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AT5G61850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AT1G17180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AT2G11180</a:t>
                      </a:r>
                      <a:endParaRPr/>
                    </a:p>
                  </a:txBody>
                  <a:tcPr marT="91425" marB="91425" marR="91425" marL="91425"/>
                </a:tc>
                <a:tc>
                  <a:txBody>
                    <a:bodyPr/>
                    <a:lstStyle/>
                    <a:p>
                      <a:pPr indent="0" lvl="0" marL="0" rtl="0" algn="l">
                        <a:spcBef>
                          <a:spcPts val="0"/>
                        </a:spcBef>
                        <a:spcAft>
                          <a:spcPts val="0"/>
                        </a:spcAft>
                        <a:buNone/>
                      </a:pPr>
                      <a:r>
                        <a:rPr lang="en"/>
                        <a:t>210</a:t>
                      </a:r>
                      <a:endParaRPr/>
                    </a:p>
                  </a:txBody>
                  <a:tcPr marT="91425" marB="91425" marR="91425" marL="91425"/>
                </a:tc>
              </a:tr>
            </a:tbl>
          </a:graphicData>
        </a:graphic>
      </p:graphicFrame>
      <p:graphicFrame>
        <p:nvGraphicFramePr>
          <p:cNvPr id="1087" name="Google Shape;1087;p147"/>
          <p:cNvGraphicFramePr/>
          <p:nvPr/>
        </p:nvGraphicFramePr>
        <p:xfrm>
          <a:off x="5212725" y="3248150"/>
          <a:ext cx="3000000" cy="3000000"/>
        </p:xfrm>
        <a:graphic>
          <a:graphicData uri="http://schemas.openxmlformats.org/drawingml/2006/table">
            <a:tbl>
              <a:tblPr>
                <a:noFill/>
                <a:tableStyleId>{063EE096-FD07-4DDC-A7AF-DDADD6A84411}</a:tableStyleId>
              </a:tblPr>
              <a:tblGrid>
                <a:gridCol w="1592750"/>
                <a:gridCol w="1592750"/>
              </a:tblGrid>
              <a:tr h="381000">
                <a:tc>
                  <a:txBody>
                    <a:bodyPr/>
                    <a:lstStyle/>
                    <a:p>
                      <a:pPr indent="0" lvl="0" marL="0" rtl="0" algn="l">
                        <a:spcBef>
                          <a:spcPts val="0"/>
                        </a:spcBef>
                        <a:spcAft>
                          <a:spcPts val="0"/>
                        </a:spcAft>
                        <a:buClr>
                          <a:schemeClr val="dk1"/>
                        </a:buClr>
                        <a:buSzPts val="1100"/>
                        <a:buFont typeface="Arial"/>
                        <a:buNone/>
                      </a:pPr>
                      <a:r>
                        <a:rPr b="1" lang="en">
                          <a:solidFill>
                            <a:schemeClr val="dk1"/>
                          </a:solidFill>
                        </a:rPr>
                        <a:t>Gene ID</a:t>
                      </a:r>
                      <a:endParaRPr b="1"/>
                    </a:p>
                  </a:txBody>
                  <a:tcPr marT="91425" marB="91425" marR="91425" marL="91425"/>
                </a:tc>
                <a:tc>
                  <a:txBody>
                    <a:bodyPr/>
                    <a:lstStyle/>
                    <a:p>
                      <a:pPr indent="0" lvl="0" marL="0" rtl="0" algn="l">
                        <a:spcBef>
                          <a:spcPts val="0"/>
                        </a:spcBef>
                        <a:spcAft>
                          <a:spcPts val="0"/>
                        </a:spcAft>
                        <a:buNone/>
                      </a:pPr>
                      <a:r>
                        <a:rPr b="1" lang="en"/>
                        <a:t>Function</a:t>
                      </a:r>
                      <a:endParaRPr b="1"/>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AT1G17180</a:t>
                      </a:r>
                      <a:endParaRPr/>
                    </a:p>
                  </a:txBody>
                  <a:tcPr marT="91425" marB="91425" marR="91425" marL="91425"/>
                </a:tc>
                <a:tc>
                  <a:txBody>
                    <a:bodyPr/>
                    <a:lstStyle/>
                    <a:p>
                      <a:pPr indent="0" lvl="0" marL="0" rtl="0" algn="l">
                        <a:spcBef>
                          <a:spcPts val="0"/>
                        </a:spcBef>
                        <a:spcAft>
                          <a:spcPts val="0"/>
                        </a:spcAft>
                        <a:buNone/>
                      </a:pPr>
                      <a:r>
                        <a:rPr lang="en"/>
                        <a:t>Ribosomal</a:t>
                      </a:r>
                      <a:endParaRPr/>
                    </a:p>
                  </a:txBody>
                  <a:tcPr marT="91425" marB="91425" marR="91425" marL="91425"/>
                </a:tc>
              </a:tr>
              <a:tr h="358200">
                <a:tc>
                  <a:txBody>
                    <a:bodyPr/>
                    <a:lstStyle/>
                    <a:p>
                      <a:pPr indent="0" lvl="0" marL="0" rtl="0" algn="l">
                        <a:spcBef>
                          <a:spcPts val="0"/>
                        </a:spcBef>
                        <a:spcAft>
                          <a:spcPts val="0"/>
                        </a:spcAft>
                        <a:buClr>
                          <a:schemeClr val="dk1"/>
                        </a:buClr>
                        <a:buSzPts val="1100"/>
                        <a:buFont typeface="Arial"/>
                        <a:buNone/>
                      </a:pPr>
                      <a:r>
                        <a:rPr lang="en">
                          <a:solidFill>
                            <a:schemeClr val="dk1"/>
                          </a:solidFill>
                        </a:rPr>
                        <a:t>AT1G17190</a:t>
                      </a:r>
                      <a:endParaRPr/>
                    </a:p>
                  </a:txBody>
                  <a:tcPr marT="91425" marB="91425" marR="91425" marL="91425"/>
                </a:tc>
                <a:tc>
                  <a:txBody>
                    <a:bodyPr/>
                    <a:lstStyle/>
                    <a:p>
                      <a:pPr indent="0" lvl="0" marL="0" rtl="0" algn="l">
                        <a:spcBef>
                          <a:spcPts val="0"/>
                        </a:spcBef>
                        <a:spcAft>
                          <a:spcPts val="0"/>
                        </a:spcAft>
                        <a:buNone/>
                      </a:pPr>
                      <a:r>
                        <a:rPr lang="en"/>
                        <a:t>Respiratory</a:t>
                      </a:r>
                      <a:endParaRPr/>
                    </a:p>
                  </a:txBody>
                  <a:tcPr marT="91425" marB="91425" marR="91425" marL="91425"/>
                </a:tc>
              </a:tr>
              <a:tr h="358200">
                <a:tc>
                  <a:txBody>
                    <a:bodyPr/>
                    <a:lstStyle/>
                    <a:p>
                      <a:pPr indent="0" lvl="0" marL="0" rtl="0" algn="l">
                        <a:spcBef>
                          <a:spcPts val="0"/>
                        </a:spcBef>
                        <a:spcAft>
                          <a:spcPts val="0"/>
                        </a:spcAft>
                        <a:buClr>
                          <a:schemeClr val="dk1"/>
                        </a:buClr>
                        <a:buSzPts val="1100"/>
                        <a:buFont typeface="Arial"/>
                        <a:buNone/>
                      </a:pPr>
                      <a:r>
                        <a:rPr lang="en">
                          <a:solidFill>
                            <a:schemeClr val="dk1"/>
                          </a:solidFill>
                        </a:rPr>
                        <a:t>AT1G17200</a:t>
                      </a:r>
                      <a:endParaRPr/>
                    </a:p>
                  </a:txBody>
                  <a:tcPr marT="91425" marB="91425" marR="91425" marL="91425"/>
                </a:tc>
                <a:tc>
                  <a:txBody>
                    <a:bodyPr/>
                    <a:lstStyle/>
                    <a:p>
                      <a:pPr indent="0" lvl="0" marL="0" rtl="0" algn="l">
                        <a:spcBef>
                          <a:spcPts val="0"/>
                        </a:spcBef>
                        <a:spcAft>
                          <a:spcPts val="0"/>
                        </a:spcAft>
                        <a:buNone/>
                      </a:pPr>
                      <a:r>
                        <a:rPr lang="en"/>
                        <a:t>Respiratory</a:t>
                      </a:r>
                      <a:endParaRPr/>
                    </a:p>
                  </a:txBody>
                  <a:tcPr marT="91425" marB="91425" marR="91425" marL="91425"/>
                </a:tc>
              </a:tr>
              <a:tr h="358200">
                <a:tc>
                  <a:txBody>
                    <a:bodyPr/>
                    <a:lstStyle/>
                    <a:p>
                      <a:pPr indent="0" lvl="0" marL="0" rtl="0" algn="l">
                        <a:spcBef>
                          <a:spcPts val="0"/>
                        </a:spcBef>
                        <a:spcAft>
                          <a:spcPts val="0"/>
                        </a:spcAft>
                        <a:buNone/>
                      </a:pPr>
                      <a:r>
                        <a:rPr lang="en">
                          <a:solidFill>
                            <a:schemeClr val="dk1"/>
                          </a:solidFill>
                        </a:rPr>
                        <a:t>AT1G17201</a:t>
                      </a:r>
                      <a:endParaRPr/>
                    </a:p>
                  </a:txBody>
                  <a:tcPr marT="91425" marB="91425" marR="91425" marL="91425"/>
                </a:tc>
                <a:tc>
                  <a:txBody>
                    <a:bodyPr/>
                    <a:lstStyle/>
                    <a:p>
                      <a:pPr indent="0" lvl="0" marL="0" rtl="0" algn="l">
                        <a:spcBef>
                          <a:spcPts val="0"/>
                        </a:spcBef>
                        <a:spcAft>
                          <a:spcPts val="0"/>
                        </a:spcAft>
                        <a:buNone/>
                      </a:pPr>
                      <a:r>
                        <a:rPr lang="en"/>
                        <a:t>Stress Response</a:t>
                      </a:r>
                      <a:endParaRPr/>
                    </a:p>
                  </a:txBody>
                  <a:tcPr marT="91425" marB="91425" marR="91425" marL="91425"/>
                </a:tc>
              </a:tr>
            </a:tbl>
          </a:graphicData>
        </a:graphic>
      </p:graphicFrame>
      <p:sp>
        <p:nvSpPr>
          <p:cNvPr id="1088" name="Google Shape;1088;p147"/>
          <p:cNvSpPr/>
          <p:nvPr/>
        </p:nvSpPr>
        <p:spPr>
          <a:xfrm>
            <a:off x="2698625" y="3000231"/>
            <a:ext cx="3154500" cy="323100"/>
          </a:xfrm>
          <a:custGeom>
            <a:rect b="b" l="l" r="r" t="t"/>
            <a:pathLst>
              <a:path extrusionOk="0" h="12924" w="126180">
                <a:moveTo>
                  <a:pt x="0" y="11992"/>
                </a:moveTo>
                <a:cubicBezTo>
                  <a:pt x="10768" y="9994"/>
                  <a:pt x="43580" y="-153"/>
                  <a:pt x="64610" y="2"/>
                </a:cubicBezTo>
                <a:cubicBezTo>
                  <a:pt x="85640" y="157"/>
                  <a:pt x="115918" y="10770"/>
                  <a:pt x="126180" y="12924"/>
                </a:cubicBezTo>
              </a:path>
            </a:pathLst>
          </a:custGeom>
          <a:noFill/>
          <a:ln cap="flat" cmpd="sng" w="28575">
            <a:solidFill>
              <a:schemeClr val="dk2"/>
            </a:solidFill>
            <a:prstDash val="solid"/>
            <a:round/>
            <a:headEnd len="med" w="med" type="none"/>
            <a:tailEnd len="med" w="med" type="stealth"/>
          </a:ln>
        </p:spPr>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148"/>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Database Terminology</a:t>
            </a:r>
            <a:endParaRPr/>
          </a:p>
        </p:txBody>
      </p:sp>
      <p:sp>
        <p:nvSpPr>
          <p:cNvPr id="1094" name="Google Shape;1094;p148"/>
          <p:cNvSpPr txBox="1"/>
          <p:nvPr>
            <p:ph idx="1" type="body"/>
          </p:nvPr>
        </p:nvSpPr>
        <p:spPr>
          <a:xfrm>
            <a:off x="466600" y="667578"/>
            <a:ext cx="7804500" cy="1299600"/>
          </a:xfrm>
          <a:prstGeom prst="rect">
            <a:avLst/>
          </a:prstGeom>
          <a:noFill/>
          <a:ln>
            <a:noFill/>
          </a:ln>
        </p:spPr>
        <p:txBody>
          <a:bodyPr anchorCtr="0" anchor="t" bIns="32750" lIns="32750" spcFirstLastPara="1" rIns="32750" wrap="square" tIns="32750">
            <a:noAutofit/>
          </a:bodyPr>
          <a:lstStyle/>
          <a:p>
            <a:pPr indent="-234950" lvl="0" marL="292100" rtl="0" algn="l">
              <a:lnSpc>
                <a:spcPct val="100000"/>
              </a:lnSpc>
              <a:spcBef>
                <a:spcPts val="0"/>
              </a:spcBef>
              <a:spcAft>
                <a:spcPts val="0"/>
              </a:spcAft>
              <a:buClr>
                <a:srgbClr val="000000"/>
              </a:buClr>
              <a:buSzPts val="2100"/>
              <a:buFont typeface="Helvetica Neue"/>
              <a:buChar char="•"/>
            </a:pPr>
            <a:r>
              <a:rPr b="1" lang="en">
                <a:solidFill>
                  <a:srgbClr val="0000FF"/>
                </a:solidFill>
              </a:rPr>
              <a:t>Primary key</a:t>
            </a:r>
            <a:r>
              <a:rPr lang="en"/>
              <a:t> - column(s) in a table that is a unique identifier for each row</a:t>
            </a:r>
            <a:endParaRPr/>
          </a:p>
          <a:p>
            <a:pPr indent="-234950" lvl="0" marL="292100" rtl="0" algn="l">
              <a:lnSpc>
                <a:spcPct val="100000"/>
              </a:lnSpc>
              <a:spcBef>
                <a:spcPts val="0"/>
              </a:spcBef>
              <a:spcAft>
                <a:spcPts val="0"/>
              </a:spcAft>
              <a:buSzPts val="2100"/>
              <a:buChar char="•"/>
            </a:pPr>
            <a:r>
              <a:rPr b="1" lang="en">
                <a:solidFill>
                  <a:srgbClr val="274E13"/>
                </a:solidFill>
              </a:rPr>
              <a:t>Foreign key</a:t>
            </a:r>
            <a:r>
              <a:rPr lang="en"/>
              <a:t> - column(s) in a table that specify a link to a primary key in another table</a:t>
            </a:r>
            <a:endParaRPr/>
          </a:p>
          <a:p>
            <a:pPr indent="-209550" lvl="0" marL="292100" rtl="0" algn="l">
              <a:lnSpc>
                <a:spcPct val="100000"/>
              </a:lnSpc>
              <a:spcBef>
                <a:spcPts val="0"/>
              </a:spcBef>
              <a:spcAft>
                <a:spcPts val="0"/>
              </a:spcAft>
              <a:buSzPts val="1700"/>
              <a:buChar char="•"/>
            </a:pPr>
            <a:r>
              <a:rPr lang="en"/>
              <a:t>These keys are where we combine two tables</a:t>
            </a:r>
            <a:endParaRPr/>
          </a:p>
        </p:txBody>
      </p:sp>
      <p:graphicFrame>
        <p:nvGraphicFramePr>
          <p:cNvPr id="1095" name="Google Shape;1095;p148"/>
          <p:cNvGraphicFramePr/>
          <p:nvPr/>
        </p:nvGraphicFramePr>
        <p:xfrm>
          <a:off x="236725" y="3203800"/>
          <a:ext cx="3000000" cy="3000000"/>
        </p:xfrm>
        <a:graphic>
          <a:graphicData uri="http://schemas.openxmlformats.org/drawingml/2006/table">
            <a:tbl>
              <a:tblPr>
                <a:noFill/>
                <a:tableStyleId>{063EE096-FD07-4DDC-A7AF-DDADD6A84411}</a:tableStyleId>
              </a:tblPr>
              <a:tblGrid>
                <a:gridCol w="1592750"/>
                <a:gridCol w="1592750"/>
                <a:gridCol w="1592750"/>
              </a:tblGrid>
              <a:tr h="381000">
                <a:tc>
                  <a:txBody>
                    <a:bodyPr/>
                    <a:lstStyle/>
                    <a:p>
                      <a:pPr indent="0" lvl="0" marL="0" rtl="0" algn="l">
                        <a:spcBef>
                          <a:spcPts val="0"/>
                        </a:spcBef>
                        <a:spcAft>
                          <a:spcPts val="0"/>
                        </a:spcAft>
                        <a:buNone/>
                      </a:pPr>
                      <a:r>
                        <a:rPr b="1" lang="en"/>
                        <a:t>Peak ID</a:t>
                      </a:r>
                      <a:endParaRPr b="1"/>
                    </a:p>
                  </a:txBody>
                  <a:tcPr marT="91425" marB="91425" marR="91425" marL="91425"/>
                </a:tc>
                <a:tc>
                  <a:txBody>
                    <a:bodyPr/>
                    <a:lstStyle/>
                    <a:p>
                      <a:pPr indent="0" lvl="0" marL="0" rtl="0" algn="l">
                        <a:spcBef>
                          <a:spcPts val="0"/>
                        </a:spcBef>
                        <a:spcAft>
                          <a:spcPts val="0"/>
                        </a:spcAft>
                        <a:buNone/>
                      </a:pPr>
                      <a:r>
                        <a:rPr b="1" lang="en"/>
                        <a:t>Gene ID</a:t>
                      </a:r>
                      <a:endParaRPr b="1"/>
                    </a:p>
                  </a:txBody>
                  <a:tcPr marT="91425" marB="91425" marR="91425" marL="91425">
                    <a:solidFill>
                      <a:srgbClr val="00FF00"/>
                    </a:solidFill>
                  </a:tcPr>
                </a:tc>
                <a:tc>
                  <a:txBody>
                    <a:bodyPr/>
                    <a:lstStyle/>
                    <a:p>
                      <a:pPr indent="0" lvl="0" marL="0" rtl="0" algn="l">
                        <a:spcBef>
                          <a:spcPts val="0"/>
                        </a:spcBef>
                        <a:spcAft>
                          <a:spcPts val="0"/>
                        </a:spcAft>
                        <a:buNone/>
                      </a:pPr>
                      <a:r>
                        <a:rPr b="1" lang="en"/>
                        <a:t>Distance From Peak to Gene</a:t>
                      </a:r>
                      <a:endParaRPr b="1"/>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AT5G61850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50</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AT5G61850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AT1G17180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AT2G11180</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210</a:t>
                      </a:r>
                      <a:endParaRPr/>
                    </a:p>
                  </a:txBody>
                  <a:tcPr marT="91425" marB="91425" marR="91425" marL="91425"/>
                </a:tc>
              </a:tr>
            </a:tbl>
          </a:graphicData>
        </a:graphic>
      </p:graphicFrame>
      <p:graphicFrame>
        <p:nvGraphicFramePr>
          <p:cNvPr id="1096" name="Google Shape;1096;p148"/>
          <p:cNvGraphicFramePr/>
          <p:nvPr/>
        </p:nvGraphicFramePr>
        <p:xfrm>
          <a:off x="5212725" y="3248150"/>
          <a:ext cx="3000000" cy="3000000"/>
        </p:xfrm>
        <a:graphic>
          <a:graphicData uri="http://schemas.openxmlformats.org/drawingml/2006/table">
            <a:tbl>
              <a:tblPr>
                <a:noFill/>
                <a:tableStyleId>{063EE096-FD07-4DDC-A7AF-DDADD6A84411}</a:tableStyleId>
              </a:tblPr>
              <a:tblGrid>
                <a:gridCol w="1592750"/>
                <a:gridCol w="1592750"/>
              </a:tblGrid>
              <a:tr h="381000">
                <a:tc>
                  <a:txBody>
                    <a:bodyPr/>
                    <a:lstStyle/>
                    <a:p>
                      <a:pPr indent="0" lvl="0" marL="0" rtl="0" algn="l">
                        <a:spcBef>
                          <a:spcPts val="0"/>
                        </a:spcBef>
                        <a:spcAft>
                          <a:spcPts val="0"/>
                        </a:spcAft>
                        <a:buNone/>
                      </a:pPr>
                      <a:r>
                        <a:rPr b="1" lang="en">
                          <a:solidFill>
                            <a:schemeClr val="dk1"/>
                          </a:solidFill>
                        </a:rPr>
                        <a:t>Gene ID</a:t>
                      </a:r>
                      <a:endParaRPr b="1"/>
                    </a:p>
                  </a:txBody>
                  <a:tcPr marT="91425" marB="91425" marR="91425" marL="91425">
                    <a:solidFill>
                      <a:srgbClr val="00FFFF"/>
                    </a:solidFill>
                  </a:tcPr>
                </a:tc>
                <a:tc>
                  <a:txBody>
                    <a:bodyPr/>
                    <a:lstStyle/>
                    <a:p>
                      <a:pPr indent="0" lvl="0" marL="0" rtl="0" algn="l">
                        <a:spcBef>
                          <a:spcPts val="0"/>
                        </a:spcBef>
                        <a:spcAft>
                          <a:spcPts val="0"/>
                        </a:spcAft>
                        <a:buNone/>
                      </a:pPr>
                      <a:r>
                        <a:rPr b="1" lang="en"/>
                        <a:t>Function</a:t>
                      </a:r>
                      <a:endParaRPr b="1"/>
                    </a:p>
                  </a:txBody>
                  <a:tcPr marT="91425" marB="91425" marR="91425" marL="91425"/>
                </a:tc>
              </a:tr>
              <a:tr h="381000">
                <a:tc>
                  <a:txBody>
                    <a:bodyPr/>
                    <a:lstStyle/>
                    <a:p>
                      <a:pPr indent="0" lvl="0" marL="0" rtl="0" algn="l">
                        <a:spcBef>
                          <a:spcPts val="0"/>
                        </a:spcBef>
                        <a:spcAft>
                          <a:spcPts val="0"/>
                        </a:spcAft>
                        <a:buNone/>
                      </a:pPr>
                      <a:r>
                        <a:rPr lang="en">
                          <a:solidFill>
                            <a:schemeClr val="dk1"/>
                          </a:solidFill>
                        </a:rPr>
                        <a:t>AT1G17180</a:t>
                      </a:r>
                      <a:endParaRPr/>
                    </a:p>
                  </a:txBody>
                  <a:tcPr marT="91425" marB="91425" marR="91425" marL="91425">
                    <a:solidFill>
                      <a:srgbClr val="00FFFF"/>
                    </a:solidFill>
                  </a:tcPr>
                </a:tc>
                <a:tc>
                  <a:txBody>
                    <a:bodyPr/>
                    <a:lstStyle/>
                    <a:p>
                      <a:pPr indent="0" lvl="0" marL="0" rtl="0" algn="l">
                        <a:spcBef>
                          <a:spcPts val="0"/>
                        </a:spcBef>
                        <a:spcAft>
                          <a:spcPts val="0"/>
                        </a:spcAft>
                        <a:buNone/>
                      </a:pPr>
                      <a:r>
                        <a:rPr lang="en"/>
                        <a:t>Ribosomal</a:t>
                      </a:r>
                      <a:endParaRPr/>
                    </a:p>
                  </a:txBody>
                  <a:tcPr marT="91425" marB="91425" marR="91425" marL="91425"/>
                </a:tc>
              </a:tr>
              <a:tr h="358200">
                <a:tc>
                  <a:txBody>
                    <a:bodyPr/>
                    <a:lstStyle/>
                    <a:p>
                      <a:pPr indent="0" lvl="0" marL="0" rtl="0" algn="l">
                        <a:spcBef>
                          <a:spcPts val="0"/>
                        </a:spcBef>
                        <a:spcAft>
                          <a:spcPts val="0"/>
                        </a:spcAft>
                        <a:buNone/>
                      </a:pPr>
                      <a:r>
                        <a:rPr lang="en">
                          <a:solidFill>
                            <a:schemeClr val="dk1"/>
                          </a:solidFill>
                        </a:rPr>
                        <a:t>AT1G17190</a:t>
                      </a:r>
                      <a:endParaRPr/>
                    </a:p>
                  </a:txBody>
                  <a:tcPr marT="91425" marB="91425" marR="91425" marL="91425">
                    <a:solidFill>
                      <a:srgbClr val="00FFFF"/>
                    </a:solidFill>
                  </a:tcPr>
                </a:tc>
                <a:tc>
                  <a:txBody>
                    <a:bodyPr/>
                    <a:lstStyle/>
                    <a:p>
                      <a:pPr indent="0" lvl="0" marL="0" rtl="0" algn="l">
                        <a:spcBef>
                          <a:spcPts val="0"/>
                        </a:spcBef>
                        <a:spcAft>
                          <a:spcPts val="0"/>
                        </a:spcAft>
                        <a:buNone/>
                      </a:pPr>
                      <a:r>
                        <a:rPr lang="en"/>
                        <a:t>Respiratory</a:t>
                      </a:r>
                      <a:endParaRPr/>
                    </a:p>
                  </a:txBody>
                  <a:tcPr marT="91425" marB="91425" marR="91425" marL="91425"/>
                </a:tc>
              </a:tr>
              <a:tr h="358200">
                <a:tc>
                  <a:txBody>
                    <a:bodyPr/>
                    <a:lstStyle/>
                    <a:p>
                      <a:pPr indent="0" lvl="0" marL="0" rtl="0" algn="l">
                        <a:spcBef>
                          <a:spcPts val="0"/>
                        </a:spcBef>
                        <a:spcAft>
                          <a:spcPts val="0"/>
                        </a:spcAft>
                        <a:buNone/>
                      </a:pPr>
                      <a:r>
                        <a:rPr lang="en">
                          <a:solidFill>
                            <a:schemeClr val="dk1"/>
                          </a:solidFill>
                        </a:rPr>
                        <a:t>AT1G17200</a:t>
                      </a:r>
                      <a:endParaRPr/>
                    </a:p>
                  </a:txBody>
                  <a:tcPr marT="91425" marB="91425" marR="91425" marL="91425">
                    <a:solidFill>
                      <a:srgbClr val="00FFFF"/>
                    </a:solidFill>
                  </a:tcPr>
                </a:tc>
                <a:tc>
                  <a:txBody>
                    <a:bodyPr/>
                    <a:lstStyle/>
                    <a:p>
                      <a:pPr indent="0" lvl="0" marL="0" rtl="0" algn="l">
                        <a:spcBef>
                          <a:spcPts val="0"/>
                        </a:spcBef>
                        <a:spcAft>
                          <a:spcPts val="0"/>
                        </a:spcAft>
                        <a:buNone/>
                      </a:pPr>
                      <a:r>
                        <a:rPr lang="en"/>
                        <a:t>Respiratory</a:t>
                      </a:r>
                      <a:endParaRPr/>
                    </a:p>
                  </a:txBody>
                  <a:tcPr marT="91425" marB="91425" marR="91425" marL="91425"/>
                </a:tc>
              </a:tr>
              <a:tr h="358200">
                <a:tc>
                  <a:txBody>
                    <a:bodyPr/>
                    <a:lstStyle/>
                    <a:p>
                      <a:pPr indent="0" lvl="0" marL="0" rtl="0" algn="l">
                        <a:spcBef>
                          <a:spcPts val="0"/>
                        </a:spcBef>
                        <a:spcAft>
                          <a:spcPts val="0"/>
                        </a:spcAft>
                        <a:buNone/>
                      </a:pPr>
                      <a:r>
                        <a:rPr lang="en">
                          <a:solidFill>
                            <a:schemeClr val="dk1"/>
                          </a:solidFill>
                        </a:rPr>
                        <a:t>AT1G17201</a:t>
                      </a:r>
                      <a:endParaRPr/>
                    </a:p>
                  </a:txBody>
                  <a:tcPr marT="91425" marB="91425" marR="91425" marL="91425">
                    <a:solidFill>
                      <a:srgbClr val="00FFFF"/>
                    </a:solidFill>
                  </a:tcPr>
                </a:tc>
                <a:tc>
                  <a:txBody>
                    <a:bodyPr/>
                    <a:lstStyle/>
                    <a:p>
                      <a:pPr indent="0" lvl="0" marL="0" rtl="0" algn="l">
                        <a:spcBef>
                          <a:spcPts val="0"/>
                        </a:spcBef>
                        <a:spcAft>
                          <a:spcPts val="0"/>
                        </a:spcAft>
                        <a:buNone/>
                      </a:pPr>
                      <a:r>
                        <a:rPr lang="en"/>
                        <a:t>Stress Response</a:t>
                      </a:r>
                      <a:endParaRPr/>
                    </a:p>
                  </a:txBody>
                  <a:tcPr marT="91425" marB="91425" marR="91425" marL="91425"/>
                </a:tc>
              </a:tr>
            </a:tbl>
          </a:graphicData>
        </a:graphic>
      </p:graphicFrame>
      <p:sp>
        <p:nvSpPr>
          <p:cNvPr id="1097" name="Google Shape;1097;p148"/>
          <p:cNvSpPr txBox="1"/>
          <p:nvPr/>
        </p:nvSpPr>
        <p:spPr>
          <a:xfrm>
            <a:off x="1628200" y="2766700"/>
            <a:ext cx="19953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38761D"/>
                </a:solidFill>
                <a:latin typeface="Helvetica Neue"/>
                <a:ea typeface="Helvetica Neue"/>
                <a:cs typeface="Helvetica Neue"/>
                <a:sym typeface="Helvetica Neue"/>
              </a:rPr>
              <a:t>Foreign Key</a:t>
            </a:r>
            <a:endParaRPr b="1" sz="2400">
              <a:solidFill>
                <a:srgbClr val="38761D"/>
              </a:solidFill>
              <a:latin typeface="Helvetica Neue"/>
              <a:ea typeface="Helvetica Neue"/>
              <a:cs typeface="Helvetica Neue"/>
              <a:sym typeface="Helvetica Neue"/>
            </a:endParaRPr>
          </a:p>
          <a:p>
            <a:pPr indent="0" lvl="0" marL="0" rtl="0" algn="l">
              <a:spcBef>
                <a:spcPts val="0"/>
              </a:spcBef>
              <a:spcAft>
                <a:spcPts val="0"/>
              </a:spcAft>
              <a:buNone/>
            </a:pPr>
            <a:r>
              <a:t/>
            </a:r>
            <a:endParaRPr b="1" sz="2400">
              <a:solidFill>
                <a:srgbClr val="38761D"/>
              </a:solidFill>
              <a:latin typeface="Helvetica Neue"/>
              <a:ea typeface="Helvetica Neue"/>
              <a:cs typeface="Helvetica Neue"/>
              <a:sym typeface="Helvetica Neue"/>
            </a:endParaRPr>
          </a:p>
        </p:txBody>
      </p:sp>
      <p:sp>
        <p:nvSpPr>
          <p:cNvPr id="1098" name="Google Shape;1098;p148"/>
          <p:cNvSpPr txBox="1"/>
          <p:nvPr/>
        </p:nvSpPr>
        <p:spPr>
          <a:xfrm>
            <a:off x="5014975" y="2811050"/>
            <a:ext cx="19953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latin typeface="Helvetica Neue"/>
                <a:ea typeface="Helvetica Neue"/>
                <a:cs typeface="Helvetica Neue"/>
                <a:sym typeface="Helvetica Neue"/>
              </a:rPr>
              <a:t>Primary Key</a:t>
            </a:r>
            <a:endParaRPr b="1" sz="2400">
              <a:solidFill>
                <a:srgbClr val="0000FF"/>
              </a:solidFill>
              <a:latin typeface="Helvetica Neue"/>
              <a:ea typeface="Helvetica Neue"/>
              <a:cs typeface="Helvetica Neue"/>
              <a:sym typeface="Helvetica Neue"/>
            </a:endParaRPr>
          </a:p>
          <a:p>
            <a:pPr indent="0" lvl="0" marL="0" rtl="0" algn="l">
              <a:spcBef>
                <a:spcPts val="0"/>
              </a:spcBef>
              <a:spcAft>
                <a:spcPts val="0"/>
              </a:spcAft>
              <a:buNone/>
            </a:pPr>
            <a:r>
              <a:t/>
            </a:r>
            <a:endParaRPr b="1" sz="2400">
              <a:solidFill>
                <a:srgbClr val="0000FF"/>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149"/>
          <p:cNvSpPr txBox="1"/>
          <p:nvPr>
            <p:ph type="title"/>
          </p:nvPr>
        </p:nvSpPr>
        <p:spPr>
          <a:xfrm>
            <a:off x="556002" y="-264230"/>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Pandas merge function</a:t>
            </a:r>
            <a:endParaRPr sz="3000"/>
          </a:p>
        </p:txBody>
      </p:sp>
      <p:sp>
        <p:nvSpPr>
          <p:cNvPr id="1104" name="Google Shape;1104;p149"/>
          <p:cNvSpPr txBox="1"/>
          <p:nvPr/>
        </p:nvSpPr>
        <p:spPr>
          <a:xfrm>
            <a:off x="-5600" y="573888"/>
            <a:ext cx="4693200" cy="18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&gt;&gt;&gt;df1 = pd.DataFrame({'lkey': ['foo', 'bar', 'baz', 'faa'],</a:t>
            </a:r>
            <a:endParaRPr/>
          </a:p>
          <a:p>
            <a:pPr indent="0" lvl="0" marL="0" rtl="0" algn="l">
              <a:spcBef>
                <a:spcPts val="0"/>
              </a:spcBef>
              <a:spcAft>
                <a:spcPts val="0"/>
              </a:spcAft>
              <a:buNone/>
            </a:pPr>
            <a:r>
              <a:rPr lang="en"/>
              <a:t>                    'value': [1, 2, 3, 5]})</a:t>
            </a:r>
            <a:endParaRPr/>
          </a:p>
          <a:p>
            <a:pPr indent="0" lvl="0" marL="0" rtl="0" algn="l">
              <a:spcBef>
                <a:spcPts val="0"/>
              </a:spcBef>
              <a:spcAft>
                <a:spcPts val="0"/>
              </a:spcAft>
              <a:buNone/>
            </a:pPr>
            <a:r>
              <a:rPr lang="en"/>
              <a:t>&gt;&gt; df1</a:t>
            </a:r>
            <a:endParaRPr/>
          </a:p>
          <a:p>
            <a:pPr indent="457200" lvl="0" marL="0" rtl="0" algn="l">
              <a:spcBef>
                <a:spcPts val="0"/>
              </a:spcBef>
              <a:spcAft>
                <a:spcPts val="0"/>
              </a:spcAft>
              <a:buNone/>
            </a:pPr>
            <a:r>
              <a:rPr lang="en" sz="1800"/>
              <a:t>lkey	value</a:t>
            </a:r>
            <a:endParaRPr sz="1800"/>
          </a:p>
          <a:p>
            <a:pPr indent="0" lvl="0" marL="0" rtl="0" algn="l">
              <a:spcBef>
                <a:spcPts val="0"/>
              </a:spcBef>
              <a:spcAft>
                <a:spcPts val="0"/>
              </a:spcAft>
              <a:buNone/>
            </a:pPr>
            <a:r>
              <a:rPr lang="en" sz="1800"/>
              <a:t>0	foo	1</a:t>
            </a:r>
            <a:endParaRPr sz="1800"/>
          </a:p>
          <a:p>
            <a:pPr indent="0" lvl="0" marL="0" rtl="0" algn="l">
              <a:spcBef>
                <a:spcPts val="0"/>
              </a:spcBef>
              <a:spcAft>
                <a:spcPts val="0"/>
              </a:spcAft>
              <a:buNone/>
            </a:pPr>
            <a:r>
              <a:rPr lang="en" sz="1800"/>
              <a:t>1	bar	2</a:t>
            </a:r>
            <a:endParaRPr sz="1800"/>
          </a:p>
          <a:p>
            <a:pPr indent="0" lvl="0" marL="0" rtl="0" algn="l">
              <a:spcBef>
                <a:spcPts val="0"/>
              </a:spcBef>
              <a:spcAft>
                <a:spcPts val="0"/>
              </a:spcAft>
              <a:buNone/>
            </a:pPr>
            <a:r>
              <a:rPr lang="en" sz="1800"/>
              <a:t>2	baz	3</a:t>
            </a:r>
            <a:endParaRPr sz="1800"/>
          </a:p>
          <a:p>
            <a:pPr indent="0" lvl="0" marL="0" rtl="0" algn="l">
              <a:spcBef>
                <a:spcPts val="0"/>
              </a:spcBef>
              <a:spcAft>
                <a:spcPts val="0"/>
              </a:spcAft>
              <a:buNone/>
            </a:pPr>
            <a:r>
              <a:rPr lang="en" sz="1800"/>
              <a:t>3	faa	5</a:t>
            </a:r>
            <a:endParaRPr sz="1800"/>
          </a:p>
        </p:txBody>
      </p:sp>
      <p:sp>
        <p:nvSpPr>
          <p:cNvPr id="1105" name="Google Shape;1105;p149"/>
          <p:cNvSpPr txBox="1"/>
          <p:nvPr/>
        </p:nvSpPr>
        <p:spPr>
          <a:xfrm>
            <a:off x="4566400" y="573888"/>
            <a:ext cx="4693200" cy="18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&gt;&gt;&gt;df2 = pd.DataFrame({'rkey': ['foo', 'bar', 'baz', 'faa'],</a:t>
            </a:r>
            <a:endParaRPr/>
          </a:p>
          <a:p>
            <a:pPr indent="0" lvl="0" marL="0" rtl="0" algn="l">
              <a:spcBef>
                <a:spcPts val="0"/>
              </a:spcBef>
              <a:spcAft>
                <a:spcPts val="0"/>
              </a:spcAft>
              <a:buNone/>
            </a:pPr>
            <a:r>
              <a:rPr lang="en"/>
              <a:t>                    'value': [1, 2, 3, 5]})</a:t>
            </a:r>
            <a:endParaRPr/>
          </a:p>
          <a:p>
            <a:pPr indent="0" lvl="0" marL="0" rtl="0" algn="l">
              <a:spcBef>
                <a:spcPts val="0"/>
              </a:spcBef>
              <a:spcAft>
                <a:spcPts val="0"/>
              </a:spcAft>
              <a:buNone/>
            </a:pPr>
            <a:r>
              <a:rPr lang="en"/>
              <a:t>&gt;&gt; df2</a:t>
            </a:r>
            <a:endParaRPr/>
          </a:p>
          <a:p>
            <a:pPr indent="457200" lvl="0" marL="0" rtl="0" algn="l">
              <a:spcBef>
                <a:spcPts val="0"/>
              </a:spcBef>
              <a:spcAft>
                <a:spcPts val="0"/>
              </a:spcAft>
              <a:buNone/>
            </a:pPr>
            <a:r>
              <a:rPr lang="en" sz="1800"/>
              <a:t>rkey	value</a:t>
            </a:r>
            <a:endParaRPr sz="1800"/>
          </a:p>
          <a:p>
            <a:pPr indent="0" lvl="0" marL="0" rtl="0" algn="l">
              <a:spcBef>
                <a:spcPts val="0"/>
              </a:spcBef>
              <a:spcAft>
                <a:spcPts val="0"/>
              </a:spcAft>
              <a:buNone/>
            </a:pPr>
            <a:r>
              <a:rPr lang="en" sz="1800"/>
              <a:t>0	foo	6</a:t>
            </a:r>
            <a:endParaRPr sz="1800"/>
          </a:p>
          <a:p>
            <a:pPr indent="0" lvl="0" marL="0" rtl="0" algn="l">
              <a:spcBef>
                <a:spcPts val="0"/>
              </a:spcBef>
              <a:spcAft>
                <a:spcPts val="0"/>
              </a:spcAft>
              <a:buNone/>
            </a:pPr>
            <a:r>
              <a:rPr lang="en" sz="1800"/>
              <a:t>1	bar	7</a:t>
            </a:r>
            <a:endParaRPr sz="1800"/>
          </a:p>
          <a:p>
            <a:pPr indent="0" lvl="0" marL="0" rtl="0" algn="l">
              <a:spcBef>
                <a:spcPts val="0"/>
              </a:spcBef>
              <a:spcAft>
                <a:spcPts val="0"/>
              </a:spcAft>
              <a:buNone/>
            </a:pPr>
            <a:r>
              <a:rPr lang="en" sz="1800"/>
              <a:t>2	baz	8</a:t>
            </a:r>
            <a:endParaRPr sz="1800"/>
          </a:p>
          <a:p>
            <a:pPr indent="0" lvl="0" marL="0" rtl="0" algn="l">
              <a:spcBef>
                <a:spcPts val="0"/>
              </a:spcBef>
              <a:spcAft>
                <a:spcPts val="0"/>
              </a:spcAft>
              <a:buNone/>
            </a:pPr>
            <a:r>
              <a:rPr lang="en" sz="1800"/>
              <a:t>3	faa	9</a:t>
            </a:r>
            <a:endParaRPr sz="1800"/>
          </a:p>
        </p:txBody>
      </p:sp>
      <p:sp>
        <p:nvSpPr>
          <p:cNvPr id="1106" name="Google Shape;1106;p149"/>
          <p:cNvSpPr txBox="1"/>
          <p:nvPr/>
        </p:nvSpPr>
        <p:spPr>
          <a:xfrm>
            <a:off x="272025" y="2973988"/>
            <a:ext cx="91440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urier New"/>
                <a:ea typeface="Courier New"/>
                <a:cs typeface="Courier New"/>
                <a:sym typeface="Courier New"/>
              </a:rPr>
              <a:t>df1.merge(df2, left_on='lkey', right_on='rkey')</a:t>
            </a:r>
            <a:endParaRPr sz="2400">
              <a:latin typeface="Courier New"/>
              <a:ea typeface="Courier New"/>
              <a:cs typeface="Courier New"/>
              <a:sym typeface="Courier New"/>
            </a:endParaRPr>
          </a:p>
        </p:txBody>
      </p:sp>
      <p:cxnSp>
        <p:nvCxnSpPr>
          <p:cNvPr id="1107" name="Google Shape;1107;p149"/>
          <p:cNvCxnSpPr/>
          <p:nvPr/>
        </p:nvCxnSpPr>
        <p:spPr>
          <a:xfrm rot="10800000">
            <a:off x="692800" y="3485788"/>
            <a:ext cx="0" cy="341100"/>
          </a:xfrm>
          <a:prstGeom prst="straightConnector1">
            <a:avLst/>
          </a:prstGeom>
          <a:noFill/>
          <a:ln cap="flat" cmpd="sng" w="28575">
            <a:solidFill>
              <a:schemeClr val="dk2"/>
            </a:solidFill>
            <a:prstDash val="solid"/>
            <a:round/>
            <a:headEnd len="med" w="med" type="none"/>
            <a:tailEnd len="med" w="med" type="triangle"/>
          </a:ln>
        </p:spPr>
      </p:cxnSp>
      <p:cxnSp>
        <p:nvCxnSpPr>
          <p:cNvPr id="1108" name="Google Shape;1108;p149"/>
          <p:cNvCxnSpPr/>
          <p:nvPr/>
        </p:nvCxnSpPr>
        <p:spPr>
          <a:xfrm rot="10800000">
            <a:off x="2489500" y="3585338"/>
            <a:ext cx="0" cy="341100"/>
          </a:xfrm>
          <a:prstGeom prst="straightConnector1">
            <a:avLst/>
          </a:prstGeom>
          <a:noFill/>
          <a:ln cap="flat" cmpd="sng" w="28575">
            <a:solidFill>
              <a:schemeClr val="dk2"/>
            </a:solidFill>
            <a:prstDash val="solid"/>
            <a:round/>
            <a:headEnd len="med" w="med" type="none"/>
            <a:tailEnd len="med" w="med" type="triangle"/>
          </a:ln>
        </p:spPr>
      </p:cxnSp>
      <p:cxnSp>
        <p:nvCxnSpPr>
          <p:cNvPr id="1109" name="Google Shape;1109;p149"/>
          <p:cNvCxnSpPr/>
          <p:nvPr/>
        </p:nvCxnSpPr>
        <p:spPr>
          <a:xfrm rot="10800000">
            <a:off x="5059450" y="3585338"/>
            <a:ext cx="0" cy="341100"/>
          </a:xfrm>
          <a:prstGeom prst="straightConnector1">
            <a:avLst/>
          </a:prstGeom>
          <a:noFill/>
          <a:ln cap="flat" cmpd="sng" w="28575">
            <a:solidFill>
              <a:schemeClr val="dk2"/>
            </a:solidFill>
            <a:prstDash val="solid"/>
            <a:round/>
            <a:headEnd len="med" w="med" type="none"/>
            <a:tailEnd len="med" w="med" type="triangle"/>
          </a:ln>
        </p:spPr>
      </p:cxnSp>
      <p:cxnSp>
        <p:nvCxnSpPr>
          <p:cNvPr id="1110" name="Google Shape;1110;p149"/>
          <p:cNvCxnSpPr/>
          <p:nvPr/>
        </p:nvCxnSpPr>
        <p:spPr>
          <a:xfrm rot="10800000">
            <a:off x="8269325" y="3585338"/>
            <a:ext cx="0" cy="341100"/>
          </a:xfrm>
          <a:prstGeom prst="straightConnector1">
            <a:avLst/>
          </a:prstGeom>
          <a:noFill/>
          <a:ln cap="flat" cmpd="sng" w="28575">
            <a:solidFill>
              <a:schemeClr val="dk2"/>
            </a:solidFill>
            <a:prstDash val="solid"/>
            <a:round/>
            <a:headEnd len="med" w="med" type="none"/>
            <a:tailEnd len="med" w="med" type="triangle"/>
          </a:ln>
        </p:spPr>
      </p:cxnSp>
      <p:sp>
        <p:nvSpPr>
          <p:cNvPr id="1111" name="Google Shape;1111;p149"/>
          <p:cNvSpPr txBox="1"/>
          <p:nvPr/>
        </p:nvSpPr>
        <p:spPr>
          <a:xfrm>
            <a:off x="-134000" y="3826888"/>
            <a:ext cx="1653600" cy="12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Left </a:t>
            </a:r>
            <a:endParaRPr sz="2400">
              <a:latin typeface="Helvetica Neue"/>
              <a:ea typeface="Helvetica Neue"/>
              <a:cs typeface="Helvetica Neue"/>
              <a:sym typeface="Helvetica Neue"/>
            </a:endParaRPr>
          </a:p>
          <a:p>
            <a:pPr indent="0" lvl="0" marL="0" rtl="0" algn="ctr">
              <a:spcBef>
                <a:spcPts val="0"/>
              </a:spcBef>
              <a:spcAft>
                <a:spcPts val="0"/>
              </a:spcAft>
              <a:buNone/>
            </a:pPr>
            <a:r>
              <a:rPr lang="en" sz="2400">
                <a:latin typeface="Helvetica Neue"/>
                <a:ea typeface="Helvetica Neue"/>
                <a:cs typeface="Helvetica Neue"/>
                <a:sym typeface="Helvetica Neue"/>
              </a:rPr>
              <a:t>data</a:t>
            </a:r>
            <a:endParaRPr sz="2400">
              <a:latin typeface="Helvetica Neue"/>
              <a:ea typeface="Helvetica Neue"/>
              <a:cs typeface="Helvetica Neue"/>
              <a:sym typeface="Helvetica Neue"/>
            </a:endParaRPr>
          </a:p>
          <a:p>
            <a:pPr indent="0" lvl="0" marL="0" rtl="0" algn="ctr">
              <a:spcBef>
                <a:spcPts val="0"/>
              </a:spcBef>
              <a:spcAft>
                <a:spcPts val="0"/>
              </a:spcAft>
              <a:buNone/>
            </a:pPr>
            <a:r>
              <a:rPr lang="en" sz="2400">
                <a:latin typeface="Helvetica Neue"/>
                <a:ea typeface="Helvetica Neue"/>
                <a:cs typeface="Helvetica Neue"/>
                <a:sym typeface="Helvetica Neue"/>
              </a:rPr>
              <a:t>frame</a:t>
            </a:r>
            <a:endParaRPr sz="2400">
              <a:latin typeface="Helvetica Neue"/>
              <a:ea typeface="Helvetica Neue"/>
              <a:cs typeface="Helvetica Neue"/>
              <a:sym typeface="Helvetica Neue"/>
            </a:endParaRPr>
          </a:p>
        </p:txBody>
      </p:sp>
      <p:sp>
        <p:nvSpPr>
          <p:cNvPr id="1112" name="Google Shape;1112;p149"/>
          <p:cNvSpPr txBox="1"/>
          <p:nvPr/>
        </p:nvSpPr>
        <p:spPr>
          <a:xfrm>
            <a:off x="1662700" y="3826888"/>
            <a:ext cx="1653600" cy="12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Right </a:t>
            </a:r>
            <a:endParaRPr sz="2400">
              <a:latin typeface="Helvetica Neue"/>
              <a:ea typeface="Helvetica Neue"/>
              <a:cs typeface="Helvetica Neue"/>
              <a:sym typeface="Helvetica Neue"/>
            </a:endParaRPr>
          </a:p>
          <a:p>
            <a:pPr indent="0" lvl="0" marL="0" rtl="0" algn="ctr">
              <a:spcBef>
                <a:spcPts val="0"/>
              </a:spcBef>
              <a:spcAft>
                <a:spcPts val="0"/>
              </a:spcAft>
              <a:buNone/>
            </a:pPr>
            <a:r>
              <a:rPr lang="en" sz="2400">
                <a:latin typeface="Helvetica Neue"/>
                <a:ea typeface="Helvetica Neue"/>
                <a:cs typeface="Helvetica Neue"/>
                <a:sym typeface="Helvetica Neue"/>
              </a:rPr>
              <a:t>data</a:t>
            </a:r>
            <a:endParaRPr sz="2400">
              <a:latin typeface="Helvetica Neue"/>
              <a:ea typeface="Helvetica Neue"/>
              <a:cs typeface="Helvetica Neue"/>
              <a:sym typeface="Helvetica Neue"/>
            </a:endParaRPr>
          </a:p>
          <a:p>
            <a:pPr indent="0" lvl="0" marL="0" rtl="0" algn="ctr">
              <a:spcBef>
                <a:spcPts val="0"/>
              </a:spcBef>
              <a:spcAft>
                <a:spcPts val="0"/>
              </a:spcAft>
              <a:buNone/>
            </a:pPr>
            <a:r>
              <a:rPr lang="en" sz="2400">
                <a:latin typeface="Helvetica Neue"/>
                <a:ea typeface="Helvetica Neue"/>
                <a:cs typeface="Helvetica Neue"/>
                <a:sym typeface="Helvetica Neue"/>
              </a:rPr>
              <a:t>frame</a:t>
            </a:r>
            <a:endParaRPr sz="2400">
              <a:latin typeface="Helvetica Neue"/>
              <a:ea typeface="Helvetica Neue"/>
              <a:cs typeface="Helvetica Neue"/>
              <a:sym typeface="Helvetica Neue"/>
            </a:endParaRPr>
          </a:p>
        </p:txBody>
      </p:sp>
      <p:sp>
        <p:nvSpPr>
          <p:cNvPr id="1113" name="Google Shape;1113;p149"/>
          <p:cNvSpPr txBox="1"/>
          <p:nvPr/>
        </p:nvSpPr>
        <p:spPr>
          <a:xfrm>
            <a:off x="4154338" y="3826888"/>
            <a:ext cx="1810200" cy="12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Left primary/</a:t>
            </a:r>
            <a:endParaRPr sz="2400">
              <a:latin typeface="Helvetica Neue"/>
              <a:ea typeface="Helvetica Neue"/>
              <a:cs typeface="Helvetica Neue"/>
              <a:sym typeface="Helvetica Neue"/>
            </a:endParaRPr>
          </a:p>
          <a:p>
            <a:pPr indent="0" lvl="0" marL="0" rtl="0" algn="ctr">
              <a:spcBef>
                <a:spcPts val="0"/>
              </a:spcBef>
              <a:spcAft>
                <a:spcPts val="0"/>
              </a:spcAft>
              <a:buNone/>
            </a:pPr>
            <a:r>
              <a:rPr lang="en" sz="2400">
                <a:latin typeface="Helvetica Neue"/>
                <a:ea typeface="Helvetica Neue"/>
                <a:cs typeface="Helvetica Neue"/>
                <a:sym typeface="Helvetica Neue"/>
              </a:rPr>
              <a:t>foreign key</a:t>
            </a:r>
            <a:endParaRPr sz="2400">
              <a:latin typeface="Helvetica Neue"/>
              <a:ea typeface="Helvetica Neue"/>
              <a:cs typeface="Helvetica Neue"/>
              <a:sym typeface="Helvetica Neue"/>
            </a:endParaRPr>
          </a:p>
        </p:txBody>
      </p:sp>
      <p:sp>
        <p:nvSpPr>
          <p:cNvPr id="1114" name="Google Shape;1114;p149"/>
          <p:cNvSpPr txBox="1"/>
          <p:nvPr/>
        </p:nvSpPr>
        <p:spPr>
          <a:xfrm>
            <a:off x="7268688" y="3826888"/>
            <a:ext cx="1810200" cy="12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Helvetica Neue"/>
                <a:ea typeface="Helvetica Neue"/>
                <a:cs typeface="Helvetica Neue"/>
                <a:sym typeface="Helvetica Neue"/>
              </a:rPr>
              <a:t>Right primary/</a:t>
            </a:r>
            <a:endParaRPr sz="2400">
              <a:latin typeface="Helvetica Neue"/>
              <a:ea typeface="Helvetica Neue"/>
              <a:cs typeface="Helvetica Neue"/>
              <a:sym typeface="Helvetica Neue"/>
            </a:endParaRPr>
          </a:p>
          <a:p>
            <a:pPr indent="0" lvl="0" marL="0" rtl="0" algn="ctr">
              <a:spcBef>
                <a:spcPts val="0"/>
              </a:spcBef>
              <a:spcAft>
                <a:spcPts val="0"/>
              </a:spcAft>
              <a:buNone/>
            </a:pPr>
            <a:r>
              <a:rPr lang="en" sz="2400">
                <a:latin typeface="Helvetica Neue"/>
                <a:ea typeface="Helvetica Neue"/>
                <a:cs typeface="Helvetica Neue"/>
                <a:sym typeface="Helvetica Neue"/>
              </a:rPr>
              <a:t>foreign key</a:t>
            </a:r>
            <a:endParaRPr sz="2400">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150"/>
          <p:cNvSpPr txBox="1"/>
          <p:nvPr>
            <p:ph type="title"/>
          </p:nvPr>
        </p:nvSpPr>
        <p:spPr>
          <a:xfrm>
            <a:off x="556002" y="-264230"/>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Pandas merge function</a:t>
            </a:r>
            <a:endParaRPr sz="3000"/>
          </a:p>
        </p:txBody>
      </p:sp>
      <p:sp>
        <p:nvSpPr>
          <p:cNvPr id="1120" name="Google Shape;1120;p150"/>
          <p:cNvSpPr txBox="1"/>
          <p:nvPr/>
        </p:nvSpPr>
        <p:spPr>
          <a:xfrm>
            <a:off x="-5600" y="573888"/>
            <a:ext cx="4693200" cy="18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&gt;&gt;&gt;df1 = pd.DataFrame({'lkey': ['foo', 'bar', 'baz', 'faa'],</a:t>
            </a:r>
            <a:endParaRPr/>
          </a:p>
          <a:p>
            <a:pPr indent="0" lvl="0" marL="0" rtl="0" algn="l">
              <a:spcBef>
                <a:spcPts val="0"/>
              </a:spcBef>
              <a:spcAft>
                <a:spcPts val="0"/>
              </a:spcAft>
              <a:buNone/>
            </a:pPr>
            <a:r>
              <a:rPr lang="en"/>
              <a:t>                    'value': [1, 2, 3, 5]})</a:t>
            </a:r>
            <a:endParaRPr/>
          </a:p>
          <a:p>
            <a:pPr indent="0" lvl="0" marL="0" rtl="0" algn="l">
              <a:spcBef>
                <a:spcPts val="0"/>
              </a:spcBef>
              <a:spcAft>
                <a:spcPts val="0"/>
              </a:spcAft>
              <a:buNone/>
            </a:pPr>
            <a:r>
              <a:rPr lang="en"/>
              <a:t>&gt;&gt; df1</a:t>
            </a:r>
            <a:endParaRPr/>
          </a:p>
          <a:p>
            <a:pPr indent="457200" lvl="0" marL="0" rtl="0" algn="l">
              <a:spcBef>
                <a:spcPts val="0"/>
              </a:spcBef>
              <a:spcAft>
                <a:spcPts val="0"/>
              </a:spcAft>
              <a:buNone/>
            </a:pPr>
            <a:r>
              <a:rPr lang="en" sz="1800"/>
              <a:t>lkey	value</a:t>
            </a:r>
            <a:endParaRPr sz="1800"/>
          </a:p>
          <a:p>
            <a:pPr indent="0" lvl="0" marL="0" rtl="0" algn="l">
              <a:spcBef>
                <a:spcPts val="0"/>
              </a:spcBef>
              <a:spcAft>
                <a:spcPts val="0"/>
              </a:spcAft>
              <a:buNone/>
            </a:pPr>
            <a:r>
              <a:rPr lang="en" sz="1800"/>
              <a:t>0	foo	1</a:t>
            </a:r>
            <a:endParaRPr sz="1800"/>
          </a:p>
          <a:p>
            <a:pPr indent="0" lvl="0" marL="0" rtl="0" algn="l">
              <a:spcBef>
                <a:spcPts val="0"/>
              </a:spcBef>
              <a:spcAft>
                <a:spcPts val="0"/>
              </a:spcAft>
              <a:buNone/>
            </a:pPr>
            <a:r>
              <a:rPr lang="en" sz="1800"/>
              <a:t>1	bar	2</a:t>
            </a:r>
            <a:endParaRPr sz="1800"/>
          </a:p>
          <a:p>
            <a:pPr indent="0" lvl="0" marL="0" rtl="0" algn="l">
              <a:spcBef>
                <a:spcPts val="0"/>
              </a:spcBef>
              <a:spcAft>
                <a:spcPts val="0"/>
              </a:spcAft>
              <a:buNone/>
            </a:pPr>
            <a:r>
              <a:rPr lang="en" sz="1800"/>
              <a:t>2	baz	3</a:t>
            </a:r>
            <a:endParaRPr sz="1800"/>
          </a:p>
          <a:p>
            <a:pPr indent="0" lvl="0" marL="0" rtl="0" algn="l">
              <a:spcBef>
                <a:spcPts val="0"/>
              </a:spcBef>
              <a:spcAft>
                <a:spcPts val="0"/>
              </a:spcAft>
              <a:buNone/>
            </a:pPr>
            <a:r>
              <a:rPr lang="en" sz="1800"/>
              <a:t>3	faa	5</a:t>
            </a:r>
            <a:endParaRPr sz="1800"/>
          </a:p>
        </p:txBody>
      </p:sp>
      <p:sp>
        <p:nvSpPr>
          <p:cNvPr id="1121" name="Google Shape;1121;p150"/>
          <p:cNvSpPr txBox="1"/>
          <p:nvPr/>
        </p:nvSpPr>
        <p:spPr>
          <a:xfrm>
            <a:off x="4566400" y="573888"/>
            <a:ext cx="4693200" cy="18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&gt;&gt;&gt;df2 = pd.DataFrame({'rkey': ['foo', 'bar', 'baz', 'faa'],</a:t>
            </a:r>
            <a:endParaRPr/>
          </a:p>
          <a:p>
            <a:pPr indent="0" lvl="0" marL="0" rtl="0" algn="l">
              <a:spcBef>
                <a:spcPts val="0"/>
              </a:spcBef>
              <a:spcAft>
                <a:spcPts val="0"/>
              </a:spcAft>
              <a:buNone/>
            </a:pPr>
            <a:r>
              <a:rPr lang="en"/>
              <a:t>                    'value': [1, 2, 3, 5]})</a:t>
            </a:r>
            <a:endParaRPr/>
          </a:p>
          <a:p>
            <a:pPr indent="0" lvl="0" marL="0" rtl="0" algn="l">
              <a:spcBef>
                <a:spcPts val="0"/>
              </a:spcBef>
              <a:spcAft>
                <a:spcPts val="0"/>
              </a:spcAft>
              <a:buNone/>
            </a:pPr>
            <a:r>
              <a:rPr lang="en"/>
              <a:t>&gt;&gt; df2</a:t>
            </a:r>
            <a:endParaRPr/>
          </a:p>
          <a:p>
            <a:pPr indent="457200" lvl="0" marL="0" rtl="0" algn="l">
              <a:spcBef>
                <a:spcPts val="0"/>
              </a:spcBef>
              <a:spcAft>
                <a:spcPts val="0"/>
              </a:spcAft>
              <a:buNone/>
            </a:pPr>
            <a:r>
              <a:rPr lang="en" sz="1800"/>
              <a:t>rkey	value</a:t>
            </a:r>
            <a:endParaRPr sz="1800"/>
          </a:p>
          <a:p>
            <a:pPr indent="0" lvl="0" marL="0" rtl="0" algn="l">
              <a:spcBef>
                <a:spcPts val="0"/>
              </a:spcBef>
              <a:spcAft>
                <a:spcPts val="0"/>
              </a:spcAft>
              <a:buNone/>
            </a:pPr>
            <a:r>
              <a:rPr lang="en" sz="1800"/>
              <a:t>0	foo	6</a:t>
            </a:r>
            <a:endParaRPr sz="1800"/>
          </a:p>
          <a:p>
            <a:pPr indent="0" lvl="0" marL="0" rtl="0" algn="l">
              <a:spcBef>
                <a:spcPts val="0"/>
              </a:spcBef>
              <a:spcAft>
                <a:spcPts val="0"/>
              </a:spcAft>
              <a:buNone/>
            </a:pPr>
            <a:r>
              <a:rPr lang="en" sz="1800"/>
              <a:t>1	bar	7</a:t>
            </a:r>
            <a:endParaRPr sz="1800"/>
          </a:p>
          <a:p>
            <a:pPr indent="0" lvl="0" marL="0" rtl="0" algn="l">
              <a:spcBef>
                <a:spcPts val="0"/>
              </a:spcBef>
              <a:spcAft>
                <a:spcPts val="0"/>
              </a:spcAft>
              <a:buNone/>
            </a:pPr>
            <a:r>
              <a:rPr lang="en" sz="1800"/>
              <a:t>2	baz	8</a:t>
            </a:r>
            <a:endParaRPr sz="1800"/>
          </a:p>
          <a:p>
            <a:pPr indent="0" lvl="0" marL="0" rtl="0" algn="l">
              <a:spcBef>
                <a:spcPts val="0"/>
              </a:spcBef>
              <a:spcAft>
                <a:spcPts val="0"/>
              </a:spcAft>
              <a:buNone/>
            </a:pPr>
            <a:r>
              <a:rPr lang="en" sz="1800"/>
              <a:t>3	faa	9</a:t>
            </a:r>
            <a:endParaRPr sz="1800"/>
          </a:p>
        </p:txBody>
      </p:sp>
      <p:sp>
        <p:nvSpPr>
          <p:cNvPr id="1122" name="Google Shape;1122;p150"/>
          <p:cNvSpPr txBox="1"/>
          <p:nvPr/>
        </p:nvSpPr>
        <p:spPr>
          <a:xfrm>
            <a:off x="2773450" y="3471575"/>
            <a:ext cx="4437000" cy="2104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800">
                <a:solidFill>
                  <a:schemeClr val="dk1"/>
                </a:solidFill>
              </a:rPr>
              <a:t>lkey	value_x	rkey	value_y</a:t>
            </a:r>
            <a:endParaRPr sz="1800">
              <a:solidFill>
                <a:schemeClr val="dk1"/>
              </a:solidFill>
            </a:endParaRPr>
          </a:p>
          <a:p>
            <a:pPr indent="0" lvl="0" marL="0" rtl="0" algn="l">
              <a:spcBef>
                <a:spcPts val="0"/>
              </a:spcBef>
              <a:spcAft>
                <a:spcPts val="0"/>
              </a:spcAft>
              <a:buNone/>
            </a:pPr>
            <a:r>
              <a:rPr lang="en" sz="1800">
                <a:solidFill>
                  <a:schemeClr val="dk1"/>
                </a:solidFill>
              </a:rPr>
              <a:t>0	foo	1		foo	5</a:t>
            </a:r>
            <a:endParaRPr sz="1800">
              <a:solidFill>
                <a:schemeClr val="dk1"/>
              </a:solidFill>
            </a:endParaRPr>
          </a:p>
          <a:p>
            <a:pPr indent="0" lvl="0" marL="0" rtl="0" algn="l">
              <a:spcBef>
                <a:spcPts val="0"/>
              </a:spcBef>
              <a:spcAft>
                <a:spcPts val="0"/>
              </a:spcAft>
              <a:buNone/>
            </a:pPr>
            <a:r>
              <a:rPr lang="en" sz="1800">
                <a:solidFill>
                  <a:schemeClr val="dk1"/>
                </a:solidFill>
              </a:rPr>
              <a:t>1	bar	2		bar	6</a:t>
            </a:r>
            <a:endParaRPr sz="1800">
              <a:solidFill>
                <a:schemeClr val="dk1"/>
              </a:solidFill>
            </a:endParaRPr>
          </a:p>
          <a:p>
            <a:pPr indent="0" lvl="0" marL="0" rtl="0" algn="l">
              <a:spcBef>
                <a:spcPts val="0"/>
              </a:spcBef>
              <a:spcAft>
                <a:spcPts val="0"/>
              </a:spcAft>
              <a:buNone/>
            </a:pPr>
            <a:r>
              <a:rPr lang="en" sz="1800">
                <a:solidFill>
                  <a:schemeClr val="dk1"/>
                </a:solidFill>
              </a:rPr>
              <a:t>2	baz	3		baz	7</a:t>
            </a:r>
            <a:endParaRPr sz="1800">
              <a:solidFill>
                <a:schemeClr val="dk1"/>
              </a:solidFill>
            </a:endParaRPr>
          </a:p>
          <a:p>
            <a:pPr indent="0" lvl="0" marL="0" rtl="0" algn="l">
              <a:spcBef>
                <a:spcPts val="0"/>
              </a:spcBef>
              <a:spcAft>
                <a:spcPts val="0"/>
              </a:spcAft>
              <a:buNone/>
            </a:pPr>
            <a:r>
              <a:rPr lang="en" sz="1800">
                <a:solidFill>
                  <a:schemeClr val="dk1"/>
                </a:solidFill>
              </a:rPr>
              <a:t>3	faa	5		faa	8</a:t>
            </a:r>
            <a:endParaRPr sz="1800">
              <a:latin typeface="Helvetica Neue"/>
              <a:ea typeface="Helvetica Neue"/>
              <a:cs typeface="Helvetica Neue"/>
              <a:sym typeface="Helvetica Neue"/>
            </a:endParaRPr>
          </a:p>
        </p:txBody>
      </p:sp>
      <p:sp>
        <p:nvSpPr>
          <p:cNvPr id="1123" name="Google Shape;1123;p150"/>
          <p:cNvSpPr txBox="1"/>
          <p:nvPr/>
        </p:nvSpPr>
        <p:spPr>
          <a:xfrm>
            <a:off x="272025" y="2973988"/>
            <a:ext cx="91440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urier New"/>
                <a:ea typeface="Courier New"/>
                <a:cs typeface="Courier New"/>
                <a:sym typeface="Courier New"/>
              </a:rPr>
              <a:t>df1.merge(df2, left_on='lkey', right_on='rkey')</a:t>
            </a:r>
            <a:endParaRPr sz="2400">
              <a:latin typeface="Courier New"/>
              <a:ea typeface="Courier New"/>
              <a:cs typeface="Courier New"/>
              <a:sym typeface="Courier New"/>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51"/>
          <p:cNvSpPr txBox="1"/>
          <p:nvPr>
            <p:ph type="title"/>
          </p:nvPr>
        </p:nvSpPr>
        <p:spPr>
          <a:xfrm>
            <a:off x="669727" y="133945"/>
            <a:ext cx="7804500" cy="1138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200"/>
              <a:buFont typeface="Helvetica Neue"/>
              <a:buNone/>
            </a:pPr>
            <a:r>
              <a:rPr lang="en" sz="3200"/>
              <a:t>Different Ways to join a DataFrame</a:t>
            </a:r>
            <a:endParaRPr/>
          </a:p>
        </p:txBody>
      </p:sp>
      <p:sp>
        <p:nvSpPr>
          <p:cNvPr id="1129" name="Google Shape;1129;p151"/>
          <p:cNvSpPr txBox="1"/>
          <p:nvPr>
            <p:ph idx="1" type="body"/>
          </p:nvPr>
        </p:nvSpPr>
        <p:spPr>
          <a:xfrm>
            <a:off x="492075" y="682951"/>
            <a:ext cx="7804500" cy="2219100"/>
          </a:xfrm>
          <a:prstGeom prst="rect">
            <a:avLst/>
          </a:prstGeom>
          <a:noFill/>
          <a:ln>
            <a:noFill/>
          </a:ln>
        </p:spPr>
        <p:txBody>
          <a:bodyPr anchorCtr="0" anchor="t" bIns="32750" lIns="32750" spcFirstLastPara="1" rIns="32750" wrap="square" tIns="32750">
            <a:noAutofit/>
          </a:bodyPr>
          <a:lstStyle/>
          <a:p>
            <a:pPr indent="-292100" lvl="0" marL="292100" rtl="0" algn="l">
              <a:lnSpc>
                <a:spcPct val="100000"/>
              </a:lnSpc>
              <a:spcBef>
                <a:spcPts val="0"/>
              </a:spcBef>
              <a:spcAft>
                <a:spcPts val="0"/>
              </a:spcAft>
              <a:buClr>
                <a:srgbClr val="000000"/>
              </a:buClr>
              <a:buSzPts val="3000"/>
              <a:buFont typeface="Helvetica Neue"/>
              <a:buChar char="•"/>
            </a:pPr>
            <a:r>
              <a:rPr lang="en"/>
              <a:t>Not all data frames have the exact same foreign keys that match the primary keys. Some keys should match but each data frame may have keys that are not found in the other.</a:t>
            </a:r>
            <a:endParaRPr/>
          </a:p>
          <a:p>
            <a:pPr indent="-209550" lvl="0" marL="292100" rtl="0" algn="l">
              <a:lnSpc>
                <a:spcPct val="100000"/>
              </a:lnSpc>
              <a:spcBef>
                <a:spcPts val="0"/>
              </a:spcBef>
              <a:spcAft>
                <a:spcPts val="0"/>
              </a:spcAft>
              <a:buSzPts val="1700"/>
              <a:buChar char="•"/>
            </a:pPr>
            <a:r>
              <a:rPr lang="en"/>
              <a:t>There are four primary ways to join two tables together</a:t>
            </a:r>
            <a:endParaRPr/>
          </a:p>
        </p:txBody>
      </p:sp>
      <p:pic>
        <p:nvPicPr>
          <p:cNvPr descr="Image result for inner join outer join" id="1130" name="Google Shape;1130;p151"/>
          <p:cNvPicPr preferRelativeResize="0"/>
          <p:nvPr/>
        </p:nvPicPr>
        <p:blipFill>
          <a:blip r:embed="rId3">
            <a:alphaModFix/>
          </a:blip>
          <a:stretch>
            <a:fillRect/>
          </a:stretch>
        </p:blipFill>
        <p:spPr>
          <a:xfrm>
            <a:off x="2343875" y="2273475"/>
            <a:ext cx="3970975" cy="2825675"/>
          </a:xfrm>
          <a:prstGeom prst="rect">
            <a:avLst/>
          </a:prstGeom>
          <a:noFill/>
          <a:ln>
            <a:noFill/>
          </a:ln>
        </p:spPr>
      </p:pic>
      <p:sp>
        <p:nvSpPr>
          <p:cNvPr id="1131" name="Google Shape;1131;p151"/>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32" name="Google Shape;1132;p151"/>
          <p:cNvSpPr txBox="1"/>
          <p:nvPr/>
        </p:nvSpPr>
        <p:spPr>
          <a:xfrm>
            <a:off x="3433375" y="2179800"/>
            <a:ext cx="4878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1133" name="Google Shape;1133;p151"/>
          <p:cNvSpPr txBox="1"/>
          <p:nvPr/>
        </p:nvSpPr>
        <p:spPr>
          <a:xfrm>
            <a:off x="6860650" y="2522250"/>
            <a:ext cx="1830300" cy="10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 INNER JOIN is the default for pandas merge</a:t>
            </a:r>
            <a:endParaRPr>
              <a:latin typeface="Helvetica Neue"/>
              <a:ea typeface="Helvetica Neue"/>
              <a:cs typeface="Helvetica Neue"/>
              <a:sym typeface="Helvetica Neue"/>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52"/>
          <p:cNvSpPr txBox="1"/>
          <p:nvPr>
            <p:ph type="title"/>
          </p:nvPr>
        </p:nvSpPr>
        <p:spPr>
          <a:xfrm>
            <a:off x="669727" y="13394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200">
                <a:solidFill>
                  <a:schemeClr val="dk1"/>
                </a:solidFill>
              </a:rPr>
              <a:t>Different Ways to join a DataFrame</a:t>
            </a:r>
            <a:endParaRPr/>
          </a:p>
        </p:txBody>
      </p:sp>
      <p:sp>
        <p:nvSpPr>
          <p:cNvPr id="1139" name="Google Shape;1139;p152"/>
          <p:cNvSpPr txBox="1"/>
          <p:nvPr>
            <p:ph idx="1" type="body"/>
          </p:nvPr>
        </p:nvSpPr>
        <p:spPr>
          <a:xfrm>
            <a:off x="669727" y="1366242"/>
            <a:ext cx="7804500" cy="3315000"/>
          </a:xfrm>
          <a:prstGeom prst="rect">
            <a:avLst/>
          </a:prstGeom>
        </p:spPr>
        <p:txBody>
          <a:bodyPr anchorCtr="0" anchor="ctr" bIns="32750" lIns="32750" spcFirstLastPara="1" rIns="32750" wrap="square" tIns="32750">
            <a:noAutofit/>
          </a:bodyPr>
          <a:lstStyle/>
          <a:p>
            <a:pPr indent="0" lvl="0" marL="0" rtl="0" algn="l">
              <a:spcBef>
                <a:spcPts val="2700"/>
              </a:spcBef>
              <a:spcAft>
                <a:spcPts val="0"/>
              </a:spcAft>
              <a:buNone/>
            </a:pPr>
            <a:r>
              <a:rPr lang="en"/>
              <a:t>IDs in df1: a,b,c	IDs in df2: a,b,d </a:t>
            </a:r>
            <a:r>
              <a:rPr lang="en">
                <a:solidFill>
                  <a:srgbClr val="FFFFFF"/>
                </a:solidFill>
              </a:rPr>
              <a:t>----&gt; IDs in merged: a,b</a:t>
            </a:r>
            <a:endParaRPr>
              <a:solidFill>
                <a:srgbClr val="FFFFFF"/>
              </a:solidFill>
            </a:endParaRPr>
          </a:p>
          <a:p>
            <a:pPr indent="0" lvl="0" marL="0" rtl="0" algn="l">
              <a:spcBef>
                <a:spcPts val="2700"/>
              </a:spcBef>
              <a:spcAft>
                <a:spcPts val="0"/>
              </a:spcAft>
              <a:buNone/>
            </a:pPr>
            <a:r>
              <a:rPr lang="en">
                <a:solidFill>
                  <a:srgbClr val="FFFFFF"/>
                </a:solidFill>
              </a:rPr>
              <a:t>IDs in df1: a,b,c	IDs in df2: a,b,d ----&gt; IDs in merged: a,b,c</a:t>
            </a:r>
            <a:endParaRPr>
              <a:solidFill>
                <a:srgbClr val="FFFFFF"/>
              </a:solidFill>
            </a:endParaRPr>
          </a:p>
          <a:p>
            <a:pPr indent="0" lvl="0" marL="0" rtl="0" algn="l">
              <a:spcBef>
                <a:spcPts val="2700"/>
              </a:spcBef>
              <a:spcAft>
                <a:spcPts val="0"/>
              </a:spcAft>
              <a:buNone/>
            </a:pPr>
            <a:r>
              <a:rPr lang="en">
                <a:solidFill>
                  <a:srgbClr val="FFFFFF"/>
                </a:solidFill>
              </a:rPr>
              <a:t>IDs in df1: a,b,c	IDs in df2: a,b,d ----&gt; IDs in merged: a,b,d</a:t>
            </a:r>
            <a:endParaRPr>
              <a:solidFill>
                <a:srgbClr val="FFFFFF"/>
              </a:solidFill>
            </a:endParaRPr>
          </a:p>
          <a:p>
            <a:pPr indent="0" lvl="0" marL="0" rtl="0" algn="l">
              <a:spcBef>
                <a:spcPts val="2700"/>
              </a:spcBef>
              <a:spcAft>
                <a:spcPts val="0"/>
              </a:spcAft>
              <a:buNone/>
            </a:pPr>
            <a:r>
              <a:rPr lang="en">
                <a:solidFill>
                  <a:srgbClr val="FFFFFF"/>
                </a:solidFill>
              </a:rPr>
              <a:t>IDs in df1: a,b,c	IDs in df2: a,b,d ----&gt; IDs in merged: a,b,c,d</a:t>
            </a:r>
            <a:endParaRPr>
              <a:solidFill>
                <a:srgbClr val="FFFFFF"/>
              </a:solidFill>
            </a:endParaRPr>
          </a:p>
          <a:p>
            <a:pPr indent="0" lvl="0" marL="0" rtl="0" algn="l">
              <a:spcBef>
                <a:spcPts val="270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153"/>
          <p:cNvSpPr txBox="1"/>
          <p:nvPr>
            <p:ph type="title"/>
          </p:nvPr>
        </p:nvSpPr>
        <p:spPr>
          <a:xfrm>
            <a:off x="669727" y="13394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200">
                <a:solidFill>
                  <a:schemeClr val="dk1"/>
                </a:solidFill>
              </a:rPr>
              <a:t>Different Ways to join a DataFrame</a:t>
            </a:r>
            <a:endParaRPr/>
          </a:p>
        </p:txBody>
      </p:sp>
      <p:sp>
        <p:nvSpPr>
          <p:cNvPr id="1145" name="Google Shape;1145;p153"/>
          <p:cNvSpPr txBox="1"/>
          <p:nvPr>
            <p:ph idx="1" type="body"/>
          </p:nvPr>
        </p:nvSpPr>
        <p:spPr>
          <a:xfrm>
            <a:off x="669727" y="1366242"/>
            <a:ext cx="7804500" cy="3315000"/>
          </a:xfrm>
          <a:prstGeom prst="rect">
            <a:avLst/>
          </a:prstGeom>
        </p:spPr>
        <p:txBody>
          <a:bodyPr anchorCtr="0" anchor="ctr" bIns="32750" lIns="32750" spcFirstLastPara="1" rIns="32750" wrap="square" tIns="32750">
            <a:noAutofit/>
          </a:bodyPr>
          <a:lstStyle/>
          <a:p>
            <a:pPr indent="0" lvl="0" marL="0" rtl="0" algn="l">
              <a:spcBef>
                <a:spcPts val="2700"/>
              </a:spcBef>
              <a:spcAft>
                <a:spcPts val="0"/>
              </a:spcAft>
              <a:buNone/>
            </a:pPr>
            <a:r>
              <a:rPr lang="en"/>
              <a:t>IDs in df1: a,b,c	IDs in df2: a,b,d ----&gt; IDs in merged: a,b</a:t>
            </a:r>
            <a:endParaRPr/>
          </a:p>
          <a:p>
            <a:pPr indent="0" lvl="0" marL="0" rtl="0" algn="l">
              <a:spcBef>
                <a:spcPts val="2700"/>
              </a:spcBef>
              <a:spcAft>
                <a:spcPts val="0"/>
              </a:spcAft>
              <a:buNone/>
            </a:pPr>
            <a:r>
              <a:rPr lang="en">
                <a:solidFill>
                  <a:srgbClr val="FFFFFF"/>
                </a:solidFill>
              </a:rPr>
              <a:t>IDs in df1: a,b,c	IDs in df2: a,b,d ----&gt; IDs in merged: a,b,c</a:t>
            </a:r>
            <a:endParaRPr>
              <a:solidFill>
                <a:srgbClr val="FFFFFF"/>
              </a:solidFill>
            </a:endParaRPr>
          </a:p>
          <a:p>
            <a:pPr indent="0" lvl="0" marL="0" rtl="0" algn="l">
              <a:spcBef>
                <a:spcPts val="2700"/>
              </a:spcBef>
              <a:spcAft>
                <a:spcPts val="0"/>
              </a:spcAft>
              <a:buNone/>
            </a:pPr>
            <a:r>
              <a:rPr lang="en">
                <a:solidFill>
                  <a:srgbClr val="FFFFFF"/>
                </a:solidFill>
              </a:rPr>
              <a:t>IDs in df1: a,b,c	IDs in df2: a,b,d ----&gt; IDs in merged: a,b,d</a:t>
            </a:r>
            <a:endParaRPr>
              <a:solidFill>
                <a:srgbClr val="FFFFFF"/>
              </a:solidFill>
            </a:endParaRPr>
          </a:p>
          <a:p>
            <a:pPr indent="0" lvl="0" marL="0" rtl="0" algn="l">
              <a:spcBef>
                <a:spcPts val="2700"/>
              </a:spcBef>
              <a:spcAft>
                <a:spcPts val="0"/>
              </a:spcAft>
              <a:buNone/>
            </a:pPr>
            <a:r>
              <a:rPr lang="en">
                <a:solidFill>
                  <a:srgbClr val="FFFFFF"/>
                </a:solidFill>
              </a:rPr>
              <a:t>IDs in df1: a,b,c	IDs in df2: a,b,d ----&gt; IDs in merged: a,b,c,d</a:t>
            </a:r>
            <a:endParaRPr>
              <a:solidFill>
                <a:srgbClr val="FFFFFF"/>
              </a:solidFill>
            </a:endParaRPr>
          </a:p>
          <a:p>
            <a:pPr indent="0" lvl="0" marL="0" rtl="0" algn="l">
              <a:spcBef>
                <a:spcPts val="2700"/>
              </a:spcBef>
              <a:spcAft>
                <a:spcPts val="0"/>
              </a:spcAft>
              <a:buNone/>
            </a:pPr>
            <a:r>
              <a:t/>
            </a:r>
            <a:endParaRPr>
              <a:solidFill>
                <a:srgbClr val="FFFFFF"/>
              </a:solidFill>
            </a:endParaRPr>
          </a:p>
        </p:txBody>
      </p:sp>
      <p:sp>
        <p:nvSpPr>
          <p:cNvPr id="1146" name="Google Shape;1146;p153"/>
          <p:cNvSpPr txBox="1"/>
          <p:nvPr/>
        </p:nvSpPr>
        <p:spPr>
          <a:xfrm>
            <a:off x="4634750" y="1366250"/>
            <a:ext cx="1207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inner join</a:t>
            </a:r>
            <a:endParaRPr b="1">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73"/>
          <p:cNvSpPr/>
          <p:nvPr/>
        </p:nvSpPr>
        <p:spPr>
          <a:xfrm>
            <a:off x="218400" y="2790700"/>
            <a:ext cx="4140300" cy="261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3"/>
          <p:cNvSpPr/>
          <p:nvPr/>
        </p:nvSpPr>
        <p:spPr>
          <a:xfrm>
            <a:off x="218250" y="1822975"/>
            <a:ext cx="4140300" cy="748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3"/>
          <p:cNvSpPr txBox="1"/>
          <p:nvPr>
            <p:ph type="title"/>
          </p:nvPr>
        </p:nvSpPr>
        <p:spPr>
          <a:xfrm>
            <a:off x="0" y="205975"/>
            <a:ext cx="41904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t>Argparse argument order</a:t>
            </a:r>
            <a:endParaRPr sz="3000"/>
          </a:p>
        </p:txBody>
      </p:sp>
      <p:sp>
        <p:nvSpPr>
          <p:cNvPr id="434" name="Google Shape;434;p73"/>
          <p:cNvSpPr txBox="1"/>
          <p:nvPr>
            <p:ph idx="1" type="body"/>
          </p:nvPr>
        </p:nvSpPr>
        <p:spPr>
          <a:xfrm>
            <a:off x="173475" y="1302000"/>
            <a:ext cx="4190400" cy="3620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1400">
                <a:solidFill>
                  <a:srgbClr val="000000"/>
                </a:solidFill>
              </a:rPr>
              <a:t>If you set </a:t>
            </a:r>
            <a:r>
              <a:rPr b="1" lang="en" sz="1400">
                <a:solidFill>
                  <a:srgbClr val="000000"/>
                </a:solidFill>
              </a:rPr>
              <a:t>nargs="*" in flag arguments you must put positional arguments before the flag aguments</a:t>
            </a:r>
            <a:endParaRPr b="1" sz="1400">
              <a:solidFill>
                <a:srgbClr val="000000"/>
              </a:solidFill>
            </a:endParaRPr>
          </a:p>
          <a:p>
            <a:pPr indent="0" lvl="0" marL="0" rtl="0" algn="l">
              <a:spcBef>
                <a:spcPts val="360"/>
              </a:spcBef>
              <a:spcAft>
                <a:spcPts val="0"/>
              </a:spcAft>
              <a:buNone/>
            </a:pPr>
            <a:r>
              <a:rPr lang="en" sz="1400">
                <a:solidFill>
                  <a:srgbClr val="FFFFFF"/>
                </a:solidFill>
                <a:highlight>
                  <a:schemeClr val="dk2"/>
                </a:highlight>
              </a:rPr>
              <a:t>&gt; </a:t>
            </a:r>
            <a:r>
              <a:rPr lang="en" sz="1400">
                <a:solidFill>
                  <a:srgbClr val="FFFFFF"/>
                </a:solidFill>
                <a:highlight>
                  <a:schemeClr val="dk2"/>
                </a:highlight>
              </a:rPr>
              <a:t>python test1.py -o1 op1 pos1 pos2</a:t>
            </a:r>
            <a:endParaRPr b="1" sz="1400">
              <a:solidFill>
                <a:srgbClr val="FFFFFF"/>
              </a:solidFill>
              <a:highlight>
                <a:schemeClr val="dk2"/>
              </a:highlight>
            </a:endParaRPr>
          </a:p>
          <a:p>
            <a:pPr indent="0" lvl="0" marL="0" rtl="0" algn="l">
              <a:spcBef>
                <a:spcPts val="360"/>
              </a:spcBef>
              <a:spcAft>
                <a:spcPts val="0"/>
              </a:spcAft>
              <a:buNone/>
            </a:pPr>
            <a:r>
              <a:rPr lang="en" sz="1400">
                <a:solidFill>
                  <a:srgbClr val="FFFFFF"/>
                </a:solidFill>
                <a:highlight>
                  <a:schemeClr val="dk2"/>
                </a:highlight>
              </a:rPr>
              <a:t>test1.py: error: the following arguments are required: pos_1, pos_2</a:t>
            </a:r>
            <a:endParaRPr sz="1400">
              <a:solidFill>
                <a:srgbClr val="FFFFFF"/>
              </a:solidFill>
              <a:highlight>
                <a:schemeClr val="dk2"/>
              </a:highlight>
            </a:endParaRPr>
          </a:p>
          <a:p>
            <a:pPr indent="0" lvl="0" marL="0" rtl="0" algn="l">
              <a:spcBef>
                <a:spcPts val="360"/>
              </a:spcBef>
              <a:spcAft>
                <a:spcPts val="0"/>
              </a:spcAft>
              <a:buNone/>
            </a:pPr>
            <a:r>
              <a:rPr lang="en" sz="1400"/>
              <a:t>The following works correctly:</a:t>
            </a:r>
            <a:endParaRPr sz="1400"/>
          </a:p>
          <a:p>
            <a:pPr indent="0" lvl="0" marL="0" rtl="0" algn="l">
              <a:spcBef>
                <a:spcPts val="360"/>
              </a:spcBef>
              <a:spcAft>
                <a:spcPts val="0"/>
              </a:spcAft>
              <a:buClr>
                <a:schemeClr val="dk1"/>
              </a:buClr>
              <a:buSzPts val="1100"/>
              <a:buFont typeface="Arial"/>
              <a:buNone/>
            </a:pPr>
            <a:r>
              <a:rPr lang="en" sz="1400">
                <a:solidFill>
                  <a:srgbClr val="FFFFFF"/>
                </a:solidFill>
                <a:highlight>
                  <a:schemeClr val="dk2"/>
                </a:highlight>
              </a:rPr>
              <a:t>&gt; python test1.py </a:t>
            </a:r>
            <a:r>
              <a:rPr b="1" lang="en" sz="1400">
                <a:solidFill>
                  <a:srgbClr val="FFFFFF"/>
                </a:solidFill>
                <a:highlight>
                  <a:schemeClr val="dk2"/>
                </a:highlight>
              </a:rPr>
              <a:t>pos1 pos2</a:t>
            </a:r>
            <a:r>
              <a:rPr lang="en" sz="1400">
                <a:solidFill>
                  <a:srgbClr val="FFFFFF"/>
                </a:solidFill>
                <a:highlight>
                  <a:schemeClr val="dk2"/>
                </a:highlight>
              </a:rPr>
              <a:t> -o1 op1</a:t>
            </a:r>
            <a:endParaRPr sz="1400">
              <a:solidFill>
                <a:srgbClr val="FFFFFF"/>
              </a:solidFill>
              <a:highlight>
                <a:schemeClr val="dk2"/>
              </a:highlight>
            </a:endParaRPr>
          </a:p>
          <a:p>
            <a:pPr indent="0" lvl="0" marL="0" rtl="0" algn="l">
              <a:spcBef>
                <a:spcPts val="360"/>
              </a:spcBef>
              <a:spcAft>
                <a:spcPts val="0"/>
              </a:spcAft>
              <a:buNone/>
            </a:pPr>
            <a:r>
              <a:t/>
            </a:r>
            <a:endParaRPr sz="1400"/>
          </a:p>
          <a:p>
            <a:pPr indent="0" lvl="0" marL="0" rtl="0" algn="l">
              <a:spcBef>
                <a:spcPts val="360"/>
              </a:spcBef>
              <a:spcAft>
                <a:spcPts val="0"/>
              </a:spcAft>
              <a:buClr>
                <a:schemeClr val="dk1"/>
              </a:buClr>
              <a:buSzPts val="1100"/>
              <a:buFont typeface="Arial"/>
              <a:buNone/>
            </a:pPr>
            <a:r>
              <a:rPr lang="en" sz="1400"/>
              <a:t>If you set </a:t>
            </a:r>
            <a:r>
              <a:rPr b="1" lang="en" sz="1400"/>
              <a:t>nargs="*" in positional arguments</a:t>
            </a:r>
            <a:r>
              <a:rPr lang="en" sz="1400"/>
              <a:t> things get tricky since python cannot distinguish between the position anymore which variable goes where. Therefore, if I want a list argument, I will use a flag argument and set `required=True`</a:t>
            </a:r>
            <a:endParaRPr sz="1400"/>
          </a:p>
        </p:txBody>
      </p:sp>
      <p:sp>
        <p:nvSpPr>
          <p:cNvPr id="435" name="Google Shape;435;p73"/>
          <p:cNvSpPr txBox="1"/>
          <p:nvPr/>
        </p:nvSpPr>
        <p:spPr>
          <a:xfrm>
            <a:off x="4975225" y="1171300"/>
            <a:ext cx="4096800" cy="1881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import argparse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parser=argparse.ArgumentParser()</a:t>
            </a:r>
            <a:endParaRPr>
              <a:latin typeface="Calibri"/>
              <a:ea typeface="Calibri"/>
              <a:cs typeface="Calibri"/>
              <a:sym typeface="Calibri"/>
            </a:endParaRPr>
          </a:p>
          <a:p>
            <a:pPr indent="0" lvl="0" marL="0" rtl="0" algn="l">
              <a:spcBef>
                <a:spcPts val="0"/>
              </a:spcBef>
              <a:spcAft>
                <a:spcPts val="0"/>
              </a:spcAft>
              <a:buNone/>
            </a:pPr>
            <a:r>
              <a:rPr lang="en">
                <a:solidFill>
                  <a:schemeClr val="dk2"/>
                </a:solidFill>
                <a:latin typeface="Calibri"/>
                <a:ea typeface="Calibri"/>
                <a:cs typeface="Calibri"/>
                <a:sym typeface="Calibri"/>
              </a:rPr>
              <a:t>parser.add_argument</a:t>
            </a:r>
            <a:r>
              <a:rPr lang="en">
                <a:solidFill>
                  <a:schemeClr val="dk2"/>
                </a:solidFill>
                <a:latin typeface="Calibri"/>
                <a:ea typeface="Calibri"/>
                <a:cs typeface="Calibri"/>
                <a:sym typeface="Calibri"/>
              </a:rPr>
              <a:t>('pos_1'</a:t>
            </a:r>
            <a:r>
              <a:rPr lang="en">
                <a:solidFill>
                  <a:schemeClr val="dk2"/>
                </a:solidFill>
                <a:latin typeface="Calibri"/>
                <a:ea typeface="Calibri"/>
                <a:cs typeface="Calibri"/>
                <a:sym typeface="Calibri"/>
              </a:rPr>
              <a:t>, help="a string")</a:t>
            </a:r>
            <a:endParaRPr>
              <a:solidFill>
                <a:schemeClr val="dk2"/>
              </a:solidFill>
              <a:latin typeface="Calibri"/>
              <a:ea typeface="Calibri"/>
              <a:cs typeface="Calibri"/>
              <a:sym typeface="Calibri"/>
            </a:endParaRPr>
          </a:p>
          <a:p>
            <a:pPr indent="0" lvl="0" marL="0" rtl="0" algn="l">
              <a:spcBef>
                <a:spcPts val="0"/>
              </a:spcBef>
              <a:spcAft>
                <a:spcPts val="0"/>
              </a:spcAft>
              <a:buNone/>
            </a:pPr>
            <a:r>
              <a:rPr lang="en">
                <a:solidFill>
                  <a:srgbClr val="38761D"/>
                </a:solidFill>
                <a:latin typeface="Calibri"/>
                <a:ea typeface="Calibri"/>
                <a:cs typeface="Calibri"/>
                <a:sym typeface="Calibri"/>
              </a:rPr>
              <a:t>parser.add_argument('pos_2', help="a string")</a:t>
            </a:r>
            <a:endParaRPr>
              <a:solidFill>
                <a:srgbClr val="38761D"/>
              </a:solidFill>
              <a:latin typeface="Calibri"/>
              <a:ea typeface="Calibri"/>
              <a:cs typeface="Calibri"/>
              <a:sym typeface="Calibri"/>
            </a:endParaRPr>
          </a:p>
          <a:p>
            <a:pPr indent="0" lvl="0" marL="0" rtl="0" algn="l">
              <a:spcBef>
                <a:spcPts val="0"/>
              </a:spcBef>
              <a:spcAft>
                <a:spcPts val="0"/>
              </a:spcAft>
              <a:buNone/>
            </a:pPr>
            <a:r>
              <a:rPr lang="en">
                <a:solidFill>
                  <a:srgbClr val="9900FF"/>
                </a:solidFill>
                <a:latin typeface="Calibri"/>
                <a:ea typeface="Calibri"/>
                <a:cs typeface="Calibri"/>
                <a:sym typeface="Calibri"/>
              </a:rPr>
              <a:t>parser.add_argument("--option_1","</a:t>
            </a:r>
            <a:r>
              <a:rPr lang="en">
                <a:solidFill>
                  <a:srgbClr val="9900FF"/>
                </a:solidFill>
                <a:latin typeface="Calibri"/>
                <a:ea typeface="Calibri"/>
                <a:cs typeface="Calibri"/>
                <a:sym typeface="Calibri"/>
              </a:rPr>
              <a:t>-o1"</a:t>
            </a:r>
            <a:r>
              <a:rPr lang="en">
                <a:solidFill>
                  <a:srgbClr val="9900FF"/>
                </a:solidFill>
                <a:latin typeface="Calibri"/>
                <a:ea typeface="Calibri"/>
                <a:cs typeface="Calibri"/>
                <a:sym typeface="Calibri"/>
              </a:rPr>
              <a:t>, type=str,</a:t>
            </a:r>
            <a:endParaRPr>
              <a:solidFill>
                <a:srgbClr val="9900FF"/>
              </a:solidFill>
              <a:latin typeface="Calibri"/>
              <a:ea typeface="Calibri"/>
              <a:cs typeface="Calibri"/>
              <a:sym typeface="Calibri"/>
            </a:endParaRPr>
          </a:p>
          <a:p>
            <a:pPr indent="457200" lvl="0" marL="0" rtl="0" algn="l">
              <a:spcBef>
                <a:spcPts val="0"/>
              </a:spcBef>
              <a:spcAft>
                <a:spcPts val="0"/>
              </a:spcAft>
              <a:buNone/>
            </a:pPr>
            <a:r>
              <a:rPr lang="en">
                <a:solidFill>
                  <a:srgbClr val="9900FF"/>
                </a:solidFill>
                <a:latin typeface="Calibri"/>
                <a:ea typeface="Calibri"/>
                <a:cs typeface="Calibri"/>
                <a:sym typeface="Calibri"/>
              </a:rPr>
              <a:t>nargs=</a:t>
            </a:r>
            <a:r>
              <a:rPr lang="en">
                <a:solidFill>
                  <a:srgbClr val="9900FF"/>
                </a:solidFill>
                <a:latin typeface="Calibri"/>
                <a:ea typeface="Calibri"/>
                <a:cs typeface="Calibri"/>
                <a:sym typeface="Calibri"/>
              </a:rPr>
              <a:t>"*"</a:t>
            </a:r>
            <a:r>
              <a:rPr lang="en">
                <a:solidFill>
                  <a:srgbClr val="9900FF"/>
                </a:solidFill>
                <a:latin typeface="Calibri"/>
                <a:ea typeface="Calibri"/>
                <a:cs typeface="Calibri"/>
                <a:sym typeface="Calibri"/>
              </a:rPr>
              <a:t>, help="list of strings")</a:t>
            </a:r>
            <a:endParaRPr>
              <a:solidFill>
                <a:srgbClr val="9900FF"/>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args=parser.parse_args()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436" name="Google Shape;436;p73"/>
          <p:cNvSpPr txBox="1"/>
          <p:nvPr/>
        </p:nvSpPr>
        <p:spPr>
          <a:xfrm>
            <a:off x="4931575" y="845125"/>
            <a:ext cx="14550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test1</a:t>
            </a:r>
            <a:r>
              <a:rPr b="1" lang="en">
                <a:latin typeface="Calibri"/>
                <a:ea typeface="Calibri"/>
                <a:cs typeface="Calibri"/>
                <a:sym typeface="Calibri"/>
              </a:rPr>
              <a:t>.py</a:t>
            </a:r>
            <a:endParaRPr b="1">
              <a:latin typeface="Calibri"/>
              <a:ea typeface="Calibri"/>
              <a:cs typeface="Calibri"/>
              <a:sym typeface="Calibri"/>
            </a:endParaRPr>
          </a:p>
        </p:txBody>
      </p:sp>
      <p:sp>
        <p:nvSpPr>
          <p:cNvPr id="437" name="Google Shape;437;p73"/>
          <p:cNvSpPr txBox="1"/>
          <p:nvPr/>
        </p:nvSpPr>
        <p:spPr>
          <a:xfrm>
            <a:off x="261900" y="902125"/>
            <a:ext cx="31356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alibri"/>
                <a:ea typeface="Calibri"/>
                <a:cs typeface="Calibri"/>
                <a:sym typeface="Calibri"/>
              </a:rPr>
              <a:t>Be careful if you set nargs to ‘*’ or ‘+’</a:t>
            </a:r>
            <a:endParaRPr b="1">
              <a:solidFill>
                <a:srgbClr val="FF0000"/>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54"/>
          <p:cNvSpPr txBox="1"/>
          <p:nvPr>
            <p:ph type="title"/>
          </p:nvPr>
        </p:nvSpPr>
        <p:spPr>
          <a:xfrm>
            <a:off x="669727" y="13394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200">
                <a:solidFill>
                  <a:schemeClr val="dk1"/>
                </a:solidFill>
              </a:rPr>
              <a:t>Different Ways to join a DataFrame</a:t>
            </a:r>
            <a:endParaRPr/>
          </a:p>
        </p:txBody>
      </p:sp>
      <p:sp>
        <p:nvSpPr>
          <p:cNvPr id="1152" name="Google Shape;1152;p154"/>
          <p:cNvSpPr txBox="1"/>
          <p:nvPr>
            <p:ph idx="1" type="body"/>
          </p:nvPr>
        </p:nvSpPr>
        <p:spPr>
          <a:xfrm>
            <a:off x="669727" y="1366242"/>
            <a:ext cx="7804500" cy="3315000"/>
          </a:xfrm>
          <a:prstGeom prst="rect">
            <a:avLst/>
          </a:prstGeom>
        </p:spPr>
        <p:txBody>
          <a:bodyPr anchorCtr="0" anchor="ctr" bIns="32750" lIns="32750" spcFirstLastPara="1" rIns="32750" wrap="square" tIns="32750">
            <a:noAutofit/>
          </a:bodyPr>
          <a:lstStyle/>
          <a:p>
            <a:pPr indent="0" lvl="0" marL="0" rtl="0" algn="l">
              <a:spcBef>
                <a:spcPts val="2700"/>
              </a:spcBef>
              <a:spcAft>
                <a:spcPts val="0"/>
              </a:spcAft>
              <a:buNone/>
            </a:pPr>
            <a:r>
              <a:rPr lang="en"/>
              <a:t>IDs in df1: a,b,c	IDs in df2: a,b,d ----&gt; IDs in merged: a,b</a:t>
            </a:r>
            <a:endParaRPr/>
          </a:p>
          <a:p>
            <a:pPr indent="0" lvl="0" marL="0" rtl="0" algn="l">
              <a:spcBef>
                <a:spcPts val="2700"/>
              </a:spcBef>
              <a:spcAft>
                <a:spcPts val="0"/>
              </a:spcAft>
              <a:buNone/>
            </a:pPr>
            <a:r>
              <a:rPr lang="en">
                <a:solidFill>
                  <a:schemeClr val="dk1"/>
                </a:solidFill>
              </a:rPr>
              <a:t>IDs in df1: a,b,c	IDs in df2: a,b,d ----&gt; IDs in merged: a,b,c</a:t>
            </a:r>
            <a:endParaRPr>
              <a:solidFill>
                <a:schemeClr val="dk1"/>
              </a:solidFill>
            </a:endParaRPr>
          </a:p>
          <a:p>
            <a:pPr indent="0" lvl="0" marL="0" rtl="0" algn="l">
              <a:spcBef>
                <a:spcPts val="2700"/>
              </a:spcBef>
              <a:spcAft>
                <a:spcPts val="0"/>
              </a:spcAft>
              <a:buNone/>
            </a:pPr>
            <a:r>
              <a:rPr lang="en">
                <a:solidFill>
                  <a:srgbClr val="FFFFFF"/>
                </a:solidFill>
              </a:rPr>
              <a:t>IDs in df1: a,b,c	IDs in df2: a,b,d ----&gt; IDs in merged: a,b,d</a:t>
            </a:r>
            <a:endParaRPr>
              <a:solidFill>
                <a:srgbClr val="FFFFFF"/>
              </a:solidFill>
            </a:endParaRPr>
          </a:p>
          <a:p>
            <a:pPr indent="0" lvl="0" marL="0" rtl="0" algn="l">
              <a:spcBef>
                <a:spcPts val="2700"/>
              </a:spcBef>
              <a:spcAft>
                <a:spcPts val="0"/>
              </a:spcAft>
              <a:buNone/>
            </a:pPr>
            <a:r>
              <a:rPr lang="en">
                <a:solidFill>
                  <a:srgbClr val="FFFFFF"/>
                </a:solidFill>
              </a:rPr>
              <a:t>IDs in df1: a,b,c	IDs in df2: a,b,d ----&gt; IDs in merged: a,b,c,d</a:t>
            </a:r>
            <a:endParaRPr>
              <a:solidFill>
                <a:srgbClr val="FFFFFF"/>
              </a:solidFill>
            </a:endParaRPr>
          </a:p>
          <a:p>
            <a:pPr indent="0" lvl="0" marL="0" rtl="0" algn="l">
              <a:spcBef>
                <a:spcPts val="2700"/>
              </a:spcBef>
              <a:spcAft>
                <a:spcPts val="0"/>
              </a:spcAft>
              <a:buNone/>
            </a:pPr>
            <a:r>
              <a:t/>
            </a:r>
            <a:endParaRPr/>
          </a:p>
        </p:txBody>
      </p:sp>
      <p:sp>
        <p:nvSpPr>
          <p:cNvPr id="1153" name="Google Shape;1153;p154"/>
          <p:cNvSpPr txBox="1"/>
          <p:nvPr/>
        </p:nvSpPr>
        <p:spPr>
          <a:xfrm>
            <a:off x="4634750" y="1366250"/>
            <a:ext cx="1207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inner join</a:t>
            </a:r>
            <a:endParaRPr b="1">
              <a:latin typeface="Helvetica Neue"/>
              <a:ea typeface="Helvetica Neue"/>
              <a:cs typeface="Helvetica Neue"/>
              <a:sym typeface="Helvetica Neue"/>
            </a:endParaRPr>
          </a:p>
        </p:txBody>
      </p:sp>
      <p:sp>
        <p:nvSpPr>
          <p:cNvPr id="1154" name="Google Shape;1154;p154"/>
          <p:cNvSpPr txBox="1"/>
          <p:nvPr/>
        </p:nvSpPr>
        <p:spPr>
          <a:xfrm>
            <a:off x="4671800" y="2102225"/>
            <a:ext cx="1207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left join</a:t>
            </a:r>
            <a:endParaRPr b="1">
              <a:latin typeface="Helvetica Neue"/>
              <a:ea typeface="Helvetica Neue"/>
              <a:cs typeface="Helvetica Neue"/>
              <a:sym typeface="Helvetica Neue"/>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55"/>
          <p:cNvSpPr txBox="1"/>
          <p:nvPr>
            <p:ph type="title"/>
          </p:nvPr>
        </p:nvSpPr>
        <p:spPr>
          <a:xfrm>
            <a:off x="669727" y="13394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200">
                <a:solidFill>
                  <a:schemeClr val="dk1"/>
                </a:solidFill>
              </a:rPr>
              <a:t>Different Ways to join a DataFrame</a:t>
            </a:r>
            <a:endParaRPr/>
          </a:p>
        </p:txBody>
      </p:sp>
      <p:sp>
        <p:nvSpPr>
          <p:cNvPr id="1160" name="Google Shape;1160;p155"/>
          <p:cNvSpPr txBox="1"/>
          <p:nvPr>
            <p:ph idx="1" type="body"/>
          </p:nvPr>
        </p:nvSpPr>
        <p:spPr>
          <a:xfrm>
            <a:off x="669727" y="1366242"/>
            <a:ext cx="7804500" cy="3315000"/>
          </a:xfrm>
          <a:prstGeom prst="rect">
            <a:avLst/>
          </a:prstGeom>
        </p:spPr>
        <p:txBody>
          <a:bodyPr anchorCtr="0" anchor="ctr" bIns="32750" lIns="32750" spcFirstLastPara="1" rIns="32750" wrap="square" tIns="32750">
            <a:noAutofit/>
          </a:bodyPr>
          <a:lstStyle/>
          <a:p>
            <a:pPr indent="0" lvl="0" marL="0" rtl="0" algn="l">
              <a:spcBef>
                <a:spcPts val="2700"/>
              </a:spcBef>
              <a:spcAft>
                <a:spcPts val="0"/>
              </a:spcAft>
              <a:buNone/>
            </a:pPr>
            <a:r>
              <a:rPr lang="en"/>
              <a:t>IDs in df1: a,b,c	IDs in df2: a,b,d ----&gt; IDs in merged: a,b</a:t>
            </a:r>
            <a:endParaRPr/>
          </a:p>
          <a:p>
            <a:pPr indent="0" lvl="0" marL="0" rtl="0" algn="l">
              <a:spcBef>
                <a:spcPts val="2700"/>
              </a:spcBef>
              <a:spcAft>
                <a:spcPts val="0"/>
              </a:spcAft>
              <a:buNone/>
            </a:pPr>
            <a:r>
              <a:rPr lang="en">
                <a:solidFill>
                  <a:schemeClr val="dk1"/>
                </a:solidFill>
              </a:rPr>
              <a:t>IDs in df1: a,b,c	IDs in df2: a,b,d ----&gt; IDs in merged: a,b,c</a:t>
            </a:r>
            <a:endParaRPr>
              <a:solidFill>
                <a:schemeClr val="dk1"/>
              </a:solidFill>
            </a:endParaRPr>
          </a:p>
          <a:p>
            <a:pPr indent="0" lvl="0" marL="0" rtl="0" algn="l">
              <a:spcBef>
                <a:spcPts val="2700"/>
              </a:spcBef>
              <a:spcAft>
                <a:spcPts val="0"/>
              </a:spcAft>
              <a:buNone/>
            </a:pPr>
            <a:r>
              <a:rPr lang="en">
                <a:solidFill>
                  <a:schemeClr val="dk1"/>
                </a:solidFill>
              </a:rPr>
              <a:t>IDs in df1: a,b,c	IDs in df2: a,b,d ----&gt; IDs in merged: a,b,d</a:t>
            </a:r>
            <a:endParaRPr>
              <a:solidFill>
                <a:schemeClr val="dk1"/>
              </a:solidFill>
            </a:endParaRPr>
          </a:p>
          <a:p>
            <a:pPr indent="0" lvl="0" marL="0" rtl="0" algn="l">
              <a:spcBef>
                <a:spcPts val="2700"/>
              </a:spcBef>
              <a:spcAft>
                <a:spcPts val="0"/>
              </a:spcAft>
              <a:buNone/>
            </a:pPr>
            <a:r>
              <a:rPr lang="en">
                <a:solidFill>
                  <a:srgbClr val="FFFFFF"/>
                </a:solidFill>
              </a:rPr>
              <a:t>IDs in df1: a,b,c	IDs in df2: a,b,d ----&gt; IDs in merged: a,b,c,d</a:t>
            </a:r>
            <a:endParaRPr>
              <a:solidFill>
                <a:srgbClr val="FFFFFF"/>
              </a:solidFill>
            </a:endParaRPr>
          </a:p>
          <a:p>
            <a:pPr indent="0" lvl="0" marL="0" rtl="0" algn="l">
              <a:spcBef>
                <a:spcPts val="2700"/>
              </a:spcBef>
              <a:spcAft>
                <a:spcPts val="0"/>
              </a:spcAft>
              <a:buNone/>
            </a:pPr>
            <a:r>
              <a:t/>
            </a:r>
            <a:endParaRPr>
              <a:solidFill>
                <a:srgbClr val="FFFFFF"/>
              </a:solidFill>
            </a:endParaRPr>
          </a:p>
        </p:txBody>
      </p:sp>
      <p:sp>
        <p:nvSpPr>
          <p:cNvPr id="1161" name="Google Shape;1161;p155"/>
          <p:cNvSpPr txBox="1"/>
          <p:nvPr/>
        </p:nvSpPr>
        <p:spPr>
          <a:xfrm>
            <a:off x="4634750" y="1366250"/>
            <a:ext cx="1207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inner join</a:t>
            </a:r>
            <a:endParaRPr b="1">
              <a:latin typeface="Helvetica Neue"/>
              <a:ea typeface="Helvetica Neue"/>
              <a:cs typeface="Helvetica Neue"/>
              <a:sym typeface="Helvetica Neue"/>
            </a:endParaRPr>
          </a:p>
        </p:txBody>
      </p:sp>
      <p:sp>
        <p:nvSpPr>
          <p:cNvPr id="1162" name="Google Shape;1162;p155"/>
          <p:cNvSpPr txBox="1"/>
          <p:nvPr/>
        </p:nvSpPr>
        <p:spPr>
          <a:xfrm>
            <a:off x="4671800" y="2102225"/>
            <a:ext cx="1207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left join</a:t>
            </a:r>
            <a:endParaRPr b="1">
              <a:latin typeface="Helvetica Neue"/>
              <a:ea typeface="Helvetica Neue"/>
              <a:cs typeface="Helvetica Neue"/>
              <a:sym typeface="Helvetica Neue"/>
            </a:endParaRPr>
          </a:p>
        </p:txBody>
      </p:sp>
      <p:sp>
        <p:nvSpPr>
          <p:cNvPr id="1163" name="Google Shape;1163;p155"/>
          <p:cNvSpPr txBox="1"/>
          <p:nvPr/>
        </p:nvSpPr>
        <p:spPr>
          <a:xfrm>
            <a:off x="4790275" y="2770350"/>
            <a:ext cx="1207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right join</a:t>
            </a:r>
            <a:endParaRPr b="1">
              <a:latin typeface="Helvetica Neue"/>
              <a:ea typeface="Helvetica Neue"/>
              <a:cs typeface="Helvetica Neue"/>
              <a:sym typeface="Helvetica Neu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156"/>
          <p:cNvSpPr txBox="1"/>
          <p:nvPr>
            <p:ph type="title"/>
          </p:nvPr>
        </p:nvSpPr>
        <p:spPr>
          <a:xfrm>
            <a:off x="669727" y="13394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200">
                <a:solidFill>
                  <a:schemeClr val="dk1"/>
                </a:solidFill>
              </a:rPr>
              <a:t>Different Ways to join a DataFrame</a:t>
            </a:r>
            <a:endParaRPr/>
          </a:p>
        </p:txBody>
      </p:sp>
      <p:sp>
        <p:nvSpPr>
          <p:cNvPr id="1169" name="Google Shape;1169;p156"/>
          <p:cNvSpPr txBox="1"/>
          <p:nvPr>
            <p:ph idx="1" type="body"/>
          </p:nvPr>
        </p:nvSpPr>
        <p:spPr>
          <a:xfrm>
            <a:off x="669727" y="1366242"/>
            <a:ext cx="7804500" cy="3315000"/>
          </a:xfrm>
          <a:prstGeom prst="rect">
            <a:avLst/>
          </a:prstGeom>
        </p:spPr>
        <p:txBody>
          <a:bodyPr anchorCtr="0" anchor="ctr" bIns="32750" lIns="32750" spcFirstLastPara="1" rIns="32750" wrap="square" tIns="32750">
            <a:noAutofit/>
          </a:bodyPr>
          <a:lstStyle/>
          <a:p>
            <a:pPr indent="0" lvl="0" marL="0" rtl="0" algn="l">
              <a:spcBef>
                <a:spcPts val="2700"/>
              </a:spcBef>
              <a:spcAft>
                <a:spcPts val="0"/>
              </a:spcAft>
              <a:buNone/>
            </a:pPr>
            <a:r>
              <a:rPr lang="en"/>
              <a:t>IDs in df1: a,b,c	IDs in df2: a,b,d ----&gt; IDs in merged: a,b</a:t>
            </a:r>
            <a:endParaRPr/>
          </a:p>
          <a:p>
            <a:pPr indent="0" lvl="0" marL="0" rtl="0" algn="l">
              <a:spcBef>
                <a:spcPts val="2700"/>
              </a:spcBef>
              <a:spcAft>
                <a:spcPts val="0"/>
              </a:spcAft>
              <a:buNone/>
            </a:pPr>
            <a:r>
              <a:rPr lang="en">
                <a:solidFill>
                  <a:schemeClr val="dk1"/>
                </a:solidFill>
              </a:rPr>
              <a:t>IDs in df1: a,b,c	IDs in df2: a,b,d ----&gt; IDs in merged: a,b,c</a:t>
            </a:r>
            <a:endParaRPr>
              <a:solidFill>
                <a:schemeClr val="dk1"/>
              </a:solidFill>
            </a:endParaRPr>
          </a:p>
          <a:p>
            <a:pPr indent="0" lvl="0" marL="0" rtl="0" algn="l">
              <a:spcBef>
                <a:spcPts val="2700"/>
              </a:spcBef>
              <a:spcAft>
                <a:spcPts val="0"/>
              </a:spcAft>
              <a:buNone/>
            </a:pPr>
            <a:r>
              <a:rPr lang="en">
                <a:solidFill>
                  <a:schemeClr val="dk1"/>
                </a:solidFill>
              </a:rPr>
              <a:t>IDs in df1: a,b,c	IDs in df2: a,b,d ----&gt; IDs in merged: a,b,d</a:t>
            </a:r>
            <a:endParaRPr>
              <a:solidFill>
                <a:schemeClr val="dk1"/>
              </a:solidFill>
            </a:endParaRPr>
          </a:p>
          <a:p>
            <a:pPr indent="0" lvl="0" marL="0" rtl="0" algn="l">
              <a:spcBef>
                <a:spcPts val="2700"/>
              </a:spcBef>
              <a:spcAft>
                <a:spcPts val="0"/>
              </a:spcAft>
              <a:buNone/>
            </a:pPr>
            <a:r>
              <a:rPr lang="en">
                <a:solidFill>
                  <a:schemeClr val="dk1"/>
                </a:solidFill>
              </a:rPr>
              <a:t>IDs in df1: a,b,c	IDs in df2: a,b,d ----&gt; IDs in merged: a,b,c,d</a:t>
            </a:r>
            <a:endParaRPr>
              <a:solidFill>
                <a:schemeClr val="dk1"/>
              </a:solidFill>
            </a:endParaRPr>
          </a:p>
          <a:p>
            <a:pPr indent="0" lvl="0" marL="0" rtl="0" algn="l">
              <a:spcBef>
                <a:spcPts val="2700"/>
              </a:spcBef>
              <a:spcAft>
                <a:spcPts val="0"/>
              </a:spcAft>
              <a:buNone/>
            </a:pPr>
            <a:r>
              <a:t/>
            </a:r>
            <a:endParaRPr/>
          </a:p>
        </p:txBody>
      </p:sp>
      <p:sp>
        <p:nvSpPr>
          <p:cNvPr id="1170" name="Google Shape;1170;p156"/>
          <p:cNvSpPr txBox="1"/>
          <p:nvPr/>
        </p:nvSpPr>
        <p:spPr>
          <a:xfrm>
            <a:off x="4634750" y="1366250"/>
            <a:ext cx="1207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inner join</a:t>
            </a:r>
            <a:endParaRPr b="1">
              <a:latin typeface="Helvetica Neue"/>
              <a:ea typeface="Helvetica Neue"/>
              <a:cs typeface="Helvetica Neue"/>
              <a:sym typeface="Helvetica Neue"/>
            </a:endParaRPr>
          </a:p>
        </p:txBody>
      </p:sp>
      <p:sp>
        <p:nvSpPr>
          <p:cNvPr id="1171" name="Google Shape;1171;p156"/>
          <p:cNvSpPr txBox="1"/>
          <p:nvPr/>
        </p:nvSpPr>
        <p:spPr>
          <a:xfrm>
            <a:off x="4671800" y="2102225"/>
            <a:ext cx="1207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left join</a:t>
            </a:r>
            <a:endParaRPr b="1">
              <a:latin typeface="Helvetica Neue"/>
              <a:ea typeface="Helvetica Neue"/>
              <a:cs typeface="Helvetica Neue"/>
              <a:sym typeface="Helvetica Neue"/>
            </a:endParaRPr>
          </a:p>
        </p:txBody>
      </p:sp>
      <p:sp>
        <p:nvSpPr>
          <p:cNvPr id="1172" name="Google Shape;1172;p156"/>
          <p:cNvSpPr txBox="1"/>
          <p:nvPr/>
        </p:nvSpPr>
        <p:spPr>
          <a:xfrm>
            <a:off x="4790275" y="2770350"/>
            <a:ext cx="1207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right join</a:t>
            </a:r>
            <a:endParaRPr b="1">
              <a:latin typeface="Helvetica Neue"/>
              <a:ea typeface="Helvetica Neue"/>
              <a:cs typeface="Helvetica Neue"/>
              <a:sym typeface="Helvetica Neue"/>
            </a:endParaRPr>
          </a:p>
        </p:txBody>
      </p:sp>
      <p:sp>
        <p:nvSpPr>
          <p:cNvPr id="1173" name="Google Shape;1173;p156"/>
          <p:cNvSpPr txBox="1"/>
          <p:nvPr/>
        </p:nvSpPr>
        <p:spPr>
          <a:xfrm>
            <a:off x="4711950" y="3438475"/>
            <a:ext cx="1207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outer join</a:t>
            </a:r>
            <a:endParaRPr b="1">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157"/>
          <p:cNvSpPr txBox="1"/>
          <p:nvPr>
            <p:ph type="title"/>
          </p:nvPr>
        </p:nvSpPr>
        <p:spPr>
          <a:xfrm>
            <a:off x="335151" y="600675"/>
            <a:ext cx="8028300" cy="17412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b="1" lang="en">
                <a:latin typeface="Syncopate"/>
                <a:ea typeface="Syncopate"/>
                <a:cs typeface="Syncopate"/>
                <a:sym typeface="Syncopate"/>
              </a:rPr>
              <a:t>Game time:</a:t>
            </a:r>
            <a:endParaRPr b="1">
              <a:latin typeface="Syncopate"/>
              <a:ea typeface="Syncopate"/>
              <a:cs typeface="Syncopate"/>
              <a:sym typeface="Syncopate"/>
            </a:endParaRPr>
          </a:p>
          <a:p>
            <a:pPr indent="0" lvl="0" marL="0" rtl="0" algn="ctr">
              <a:spcBef>
                <a:spcPts val="0"/>
              </a:spcBef>
              <a:spcAft>
                <a:spcPts val="0"/>
              </a:spcAft>
              <a:buNone/>
            </a:pPr>
            <a:r>
              <a:rPr b="1" lang="en">
                <a:latin typeface="Arial"/>
                <a:ea typeface="Arial"/>
                <a:cs typeface="Arial"/>
                <a:sym typeface="Arial"/>
              </a:rPr>
              <a:t>NAME THAT JOIN</a:t>
            </a:r>
            <a:endParaRPr b="1">
              <a:latin typeface="Arial"/>
              <a:ea typeface="Arial"/>
              <a:cs typeface="Arial"/>
              <a:sym typeface="Arial"/>
            </a:endParaRPr>
          </a:p>
        </p:txBody>
      </p:sp>
      <p:pic>
        <p:nvPicPr>
          <p:cNvPr descr="Image result for gif of excited girl" id="1179" name="Google Shape;1179;p157"/>
          <p:cNvPicPr preferRelativeResize="0"/>
          <p:nvPr/>
        </p:nvPicPr>
        <p:blipFill>
          <a:blip r:embed="rId3">
            <a:alphaModFix/>
          </a:blip>
          <a:stretch>
            <a:fillRect/>
          </a:stretch>
        </p:blipFill>
        <p:spPr>
          <a:xfrm>
            <a:off x="1968050" y="2451100"/>
            <a:ext cx="4762500" cy="2692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158"/>
          <p:cNvSpPr txBox="1"/>
          <p:nvPr>
            <p:ph type="title"/>
          </p:nvPr>
        </p:nvSpPr>
        <p:spPr>
          <a:xfrm>
            <a:off x="826952" y="-2852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WHAT JOIN DID WE USE?</a:t>
            </a:r>
            <a:endParaRPr sz="3000"/>
          </a:p>
        </p:txBody>
      </p:sp>
      <p:graphicFrame>
        <p:nvGraphicFramePr>
          <p:cNvPr id="1185" name="Google Shape;1185;p158"/>
          <p:cNvGraphicFramePr/>
          <p:nvPr/>
        </p:nvGraphicFramePr>
        <p:xfrm>
          <a:off x="171950" y="791900"/>
          <a:ext cx="3000000" cy="3000000"/>
        </p:xfrm>
        <a:graphic>
          <a:graphicData uri="http://schemas.openxmlformats.org/drawingml/2006/table">
            <a:tbl>
              <a:tblPr>
                <a:noFill/>
                <a:tableStyleId>{063EE096-FD07-4DDC-A7AF-DDADD6A84411}</a:tableStyleId>
              </a:tblPr>
              <a:tblGrid>
                <a:gridCol w="382850"/>
                <a:gridCol w="1005275"/>
                <a:gridCol w="1176300"/>
                <a:gridCol w="10715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Alex</a:t>
                      </a:r>
                      <a:endParaRPr/>
                    </a:p>
                  </a:txBody>
                  <a:tcPr marT="91425" marB="91425" marR="91425" marL="91425"/>
                </a:tc>
                <a:tc>
                  <a:txBody>
                    <a:bodyPr/>
                    <a:lstStyle/>
                    <a:p>
                      <a:pPr indent="0" lvl="0" marL="0" rtl="0" algn="l">
                        <a:spcBef>
                          <a:spcPts val="0"/>
                        </a:spcBef>
                        <a:spcAft>
                          <a:spcPts val="0"/>
                        </a:spcAft>
                        <a:buNone/>
                      </a:pPr>
                      <a:r>
                        <a:rPr lang="en"/>
                        <a:t>Anderson</a:t>
                      </a:r>
                      <a:endParaRPr/>
                    </a:p>
                  </a:txBody>
                  <a:tcPr marT="91425" marB="91425" marR="91425" marL="91425"/>
                </a:tc>
              </a:tr>
              <a:tr h="3962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222</a:t>
                      </a:r>
                      <a:endParaRPr/>
                    </a:p>
                  </a:txBody>
                  <a:tcPr marT="91425" marB="91425" marR="91425" marL="91425"/>
                </a:tc>
                <a:tc>
                  <a:txBody>
                    <a:bodyPr/>
                    <a:lstStyle/>
                    <a:p>
                      <a:pPr indent="0" lvl="0" marL="0" rtl="0" algn="l">
                        <a:spcBef>
                          <a:spcPts val="0"/>
                        </a:spcBef>
                        <a:spcAft>
                          <a:spcPts val="0"/>
                        </a:spcAft>
                        <a:buNone/>
                      </a:pPr>
                      <a:r>
                        <a:rPr lang="en"/>
                        <a:t>Amy</a:t>
                      </a:r>
                      <a:endParaRPr/>
                    </a:p>
                  </a:txBody>
                  <a:tcPr marT="91425" marB="91425" marR="91425" marL="91425"/>
                </a:tc>
                <a:tc>
                  <a:txBody>
                    <a:bodyPr/>
                    <a:lstStyle/>
                    <a:p>
                      <a:pPr indent="0" lvl="0" marL="0" rtl="0" algn="l">
                        <a:spcBef>
                          <a:spcPts val="0"/>
                        </a:spcBef>
                        <a:spcAft>
                          <a:spcPts val="0"/>
                        </a:spcAft>
                        <a:buNone/>
                      </a:pPr>
                      <a:r>
                        <a:rPr lang="en"/>
                        <a:t>Brown</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r>
            </a:tbl>
          </a:graphicData>
        </a:graphic>
      </p:graphicFrame>
      <p:graphicFrame>
        <p:nvGraphicFramePr>
          <p:cNvPr id="1186" name="Google Shape;1186;p158"/>
          <p:cNvGraphicFramePr/>
          <p:nvPr/>
        </p:nvGraphicFramePr>
        <p:xfrm>
          <a:off x="6285000" y="726775"/>
          <a:ext cx="3000000" cy="3000000"/>
        </p:xfrm>
        <a:graphic>
          <a:graphicData uri="http://schemas.openxmlformats.org/drawingml/2006/table">
            <a:tbl>
              <a:tblPr>
                <a:noFill/>
                <a:tableStyleId>{063EE096-FD07-4DDC-A7AF-DDADD6A84411}</a:tableStyleId>
              </a:tblPr>
              <a:tblGrid>
                <a:gridCol w="382850"/>
                <a:gridCol w="1005275"/>
                <a:gridCol w="1320400"/>
              </a:tblGrid>
              <a:tr h="318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15575">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Calculus</a:t>
                      </a:r>
                      <a:endParaRPr/>
                    </a:p>
                  </a:txBody>
                  <a:tcPr marT="91425" marB="91425" marR="91425" marL="91425"/>
                </a:tc>
              </a:tr>
              <a:tr h="3155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Chemistry</a:t>
                      </a:r>
                      <a:endParaRPr/>
                    </a:p>
                  </a:txBody>
                  <a:tcPr marT="91425" marB="91425" marR="91425" marL="91425"/>
                </a:tc>
              </a:tr>
              <a:tr h="31557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222</a:t>
                      </a:r>
                      <a:endParaRPr/>
                    </a:p>
                  </a:txBody>
                  <a:tcPr marT="91425" marB="91425" marR="91425" marL="91425"/>
                </a:tc>
                <a:tc>
                  <a:txBody>
                    <a:bodyPr/>
                    <a:lstStyle/>
                    <a:p>
                      <a:pPr indent="0" lvl="0" marL="0" rtl="0" algn="l">
                        <a:spcBef>
                          <a:spcPts val="0"/>
                        </a:spcBef>
                        <a:spcAft>
                          <a:spcPts val="0"/>
                        </a:spcAft>
                        <a:buNone/>
                      </a:pPr>
                      <a:r>
                        <a:rPr lang="en"/>
                        <a:t>Biology</a:t>
                      </a:r>
                      <a:endParaRPr/>
                    </a:p>
                  </a:txBody>
                  <a:tcPr marT="91425" marB="91425" marR="91425" marL="91425"/>
                </a:tc>
              </a:tr>
              <a:tr h="31557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444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187" name="Google Shape;1187;p158"/>
          <p:cNvSpPr txBox="1"/>
          <p:nvPr/>
        </p:nvSpPr>
        <p:spPr>
          <a:xfrm>
            <a:off x="1263475" y="368550"/>
            <a:ext cx="1572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student_df</a:t>
            </a:r>
            <a:endParaRPr sz="1800"/>
          </a:p>
        </p:txBody>
      </p:sp>
      <p:sp>
        <p:nvSpPr>
          <p:cNvPr id="1188" name="Google Shape;1188;p158"/>
          <p:cNvSpPr txBox="1"/>
          <p:nvPr/>
        </p:nvSpPr>
        <p:spPr>
          <a:xfrm>
            <a:off x="7055355" y="276850"/>
            <a:ext cx="14976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course_df</a:t>
            </a:r>
            <a:endParaRPr sz="1800"/>
          </a:p>
        </p:txBody>
      </p:sp>
      <p:graphicFrame>
        <p:nvGraphicFramePr>
          <p:cNvPr id="1189" name="Google Shape;1189;p158"/>
          <p:cNvGraphicFramePr/>
          <p:nvPr/>
        </p:nvGraphicFramePr>
        <p:xfrm>
          <a:off x="237713" y="2693175"/>
          <a:ext cx="3000000" cy="3000000"/>
        </p:xfrm>
        <a:graphic>
          <a:graphicData uri="http://schemas.openxmlformats.org/drawingml/2006/table">
            <a:tbl>
              <a:tblPr>
                <a:noFill/>
                <a:tableStyleId>{063EE096-FD07-4DDC-A7AF-DDADD6A84411}</a:tableStyleId>
              </a:tblPr>
              <a:tblGrid>
                <a:gridCol w="391400"/>
                <a:gridCol w="1089275"/>
                <a:gridCol w="1117075"/>
                <a:gridCol w="1134400"/>
                <a:gridCol w="673300"/>
                <a:gridCol w="12966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course_name</a:t>
                      </a:r>
                      <a:endParaRPr/>
                    </a:p>
                  </a:txBody>
                  <a:tcPr marT="91425" marB="91425" marR="91425" marL="91425"/>
                </a:tc>
              </a:tr>
              <a:tr h="383725">
                <a:tc>
                  <a:txBody>
                    <a:bodyPr/>
                    <a:lstStyle/>
                    <a:p>
                      <a:pPr indent="0" lvl="0" marL="0" rtl="0" algn="l">
                        <a:spcBef>
                          <a:spcPts val="0"/>
                        </a:spcBef>
                        <a:spcAft>
                          <a:spcPts val="0"/>
                        </a:spcAft>
                        <a:buNone/>
                      </a:pPr>
                      <a:r>
                        <a:rPr lang="en"/>
                        <a:t>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Calculus</a:t>
                      </a:r>
                      <a:endParaRPr/>
                    </a:p>
                  </a:txBody>
                  <a:tcPr marT="91425" marB="91425" marR="91425" marL="91425">
                    <a:lnB cap="flat" cmpd="sng" w="9525">
                      <a:solidFill>
                        <a:srgbClr val="9E9E9E"/>
                      </a:solidFill>
                      <a:prstDash val="solid"/>
                      <a:round/>
                      <a:headEnd len="sm" w="sm" type="none"/>
                      <a:tailEnd len="sm" w="sm" type="none"/>
                    </a:lnB>
                  </a:tcPr>
                </a:tc>
              </a:tr>
              <a:tr h="383725">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Chemistry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25">
                <a:tc>
                  <a:txBody>
                    <a:bodyPr/>
                    <a:lstStyle/>
                    <a:p>
                      <a:pPr indent="0" lvl="0" marL="0" rtl="0" algn="l">
                        <a:spcBef>
                          <a:spcPts val="0"/>
                        </a:spcBef>
                        <a:spcAft>
                          <a:spcPts val="0"/>
                        </a:spcAft>
                        <a:buNone/>
                      </a:pPr>
                      <a:r>
                        <a:rPr lang="en"/>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Amy</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Brown</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Biology</a:t>
                      </a:r>
                      <a:endParaRPr/>
                    </a:p>
                  </a:txBody>
                  <a:tcPr marT="91425" marB="91425" marR="91425" marL="91425">
                    <a:lnT cap="flat" cmpd="sng" w="9525">
                      <a:solidFill>
                        <a:srgbClr val="9E9E9E"/>
                      </a:solidFill>
                      <a:prstDash val="solid"/>
                      <a:round/>
                      <a:headEnd len="sm" w="sm" type="none"/>
                      <a:tailEnd len="sm" w="sm" type="none"/>
                    </a:lnT>
                  </a:tcPr>
                </a:tc>
              </a:tr>
              <a:tr h="3837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r>
              <a:tr h="3837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444</a:t>
                      </a:r>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190" name="Google Shape;1190;p158"/>
          <p:cNvSpPr txBox="1"/>
          <p:nvPr/>
        </p:nvSpPr>
        <p:spPr>
          <a:xfrm>
            <a:off x="2082875" y="2300175"/>
            <a:ext cx="1887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AFTER MERGE</a:t>
            </a:r>
            <a:endParaRPr b="1" sz="1800">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59"/>
          <p:cNvSpPr txBox="1"/>
          <p:nvPr>
            <p:ph type="title"/>
          </p:nvPr>
        </p:nvSpPr>
        <p:spPr>
          <a:xfrm>
            <a:off x="826952" y="-2852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WHAT JOIN DID WE USE?</a:t>
            </a:r>
            <a:endParaRPr sz="3000"/>
          </a:p>
        </p:txBody>
      </p:sp>
      <p:graphicFrame>
        <p:nvGraphicFramePr>
          <p:cNvPr id="1196" name="Google Shape;1196;p159"/>
          <p:cNvGraphicFramePr/>
          <p:nvPr/>
        </p:nvGraphicFramePr>
        <p:xfrm>
          <a:off x="171950" y="791900"/>
          <a:ext cx="3000000" cy="3000000"/>
        </p:xfrm>
        <a:graphic>
          <a:graphicData uri="http://schemas.openxmlformats.org/drawingml/2006/table">
            <a:tbl>
              <a:tblPr>
                <a:noFill/>
                <a:tableStyleId>{063EE096-FD07-4DDC-A7AF-DDADD6A84411}</a:tableStyleId>
              </a:tblPr>
              <a:tblGrid>
                <a:gridCol w="382850"/>
                <a:gridCol w="1005275"/>
                <a:gridCol w="1176300"/>
                <a:gridCol w="10715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Alex</a:t>
                      </a:r>
                      <a:endParaRPr/>
                    </a:p>
                  </a:txBody>
                  <a:tcPr marT="91425" marB="91425" marR="91425" marL="91425"/>
                </a:tc>
                <a:tc>
                  <a:txBody>
                    <a:bodyPr/>
                    <a:lstStyle/>
                    <a:p>
                      <a:pPr indent="0" lvl="0" marL="0" rtl="0" algn="l">
                        <a:spcBef>
                          <a:spcPts val="0"/>
                        </a:spcBef>
                        <a:spcAft>
                          <a:spcPts val="0"/>
                        </a:spcAft>
                        <a:buNone/>
                      </a:pPr>
                      <a:r>
                        <a:rPr lang="en"/>
                        <a:t>Anderson</a:t>
                      </a:r>
                      <a:endParaRPr/>
                    </a:p>
                  </a:txBody>
                  <a:tcPr marT="91425" marB="91425" marR="91425" marL="91425"/>
                </a:tc>
              </a:tr>
              <a:tr h="3962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222</a:t>
                      </a:r>
                      <a:endParaRPr/>
                    </a:p>
                  </a:txBody>
                  <a:tcPr marT="91425" marB="91425" marR="91425" marL="91425"/>
                </a:tc>
                <a:tc>
                  <a:txBody>
                    <a:bodyPr/>
                    <a:lstStyle/>
                    <a:p>
                      <a:pPr indent="0" lvl="0" marL="0" rtl="0" algn="l">
                        <a:spcBef>
                          <a:spcPts val="0"/>
                        </a:spcBef>
                        <a:spcAft>
                          <a:spcPts val="0"/>
                        </a:spcAft>
                        <a:buNone/>
                      </a:pPr>
                      <a:r>
                        <a:rPr lang="en"/>
                        <a:t>Amy</a:t>
                      </a:r>
                      <a:endParaRPr/>
                    </a:p>
                  </a:txBody>
                  <a:tcPr marT="91425" marB="91425" marR="91425" marL="91425"/>
                </a:tc>
                <a:tc>
                  <a:txBody>
                    <a:bodyPr/>
                    <a:lstStyle/>
                    <a:p>
                      <a:pPr indent="0" lvl="0" marL="0" rtl="0" algn="l">
                        <a:spcBef>
                          <a:spcPts val="0"/>
                        </a:spcBef>
                        <a:spcAft>
                          <a:spcPts val="0"/>
                        </a:spcAft>
                        <a:buNone/>
                      </a:pPr>
                      <a:r>
                        <a:rPr lang="en"/>
                        <a:t>Brown</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r>
            </a:tbl>
          </a:graphicData>
        </a:graphic>
      </p:graphicFrame>
      <p:graphicFrame>
        <p:nvGraphicFramePr>
          <p:cNvPr id="1197" name="Google Shape;1197;p159"/>
          <p:cNvGraphicFramePr/>
          <p:nvPr/>
        </p:nvGraphicFramePr>
        <p:xfrm>
          <a:off x="6285000" y="726775"/>
          <a:ext cx="3000000" cy="3000000"/>
        </p:xfrm>
        <a:graphic>
          <a:graphicData uri="http://schemas.openxmlformats.org/drawingml/2006/table">
            <a:tbl>
              <a:tblPr>
                <a:noFill/>
                <a:tableStyleId>{063EE096-FD07-4DDC-A7AF-DDADD6A84411}</a:tableStyleId>
              </a:tblPr>
              <a:tblGrid>
                <a:gridCol w="382850"/>
                <a:gridCol w="1005275"/>
                <a:gridCol w="1320400"/>
              </a:tblGrid>
              <a:tr h="318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15575">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Calculus</a:t>
                      </a:r>
                      <a:endParaRPr/>
                    </a:p>
                  </a:txBody>
                  <a:tcPr marT="91425" marB="91425" marR="91425" marL="91425"/>
                </a:tc>
              </a:tr>
              <a:tr h="3155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Chemistry</a:t>
                      </a:r>
                      <a:endParaRPr/>
                    </a:p>
                  </a:txBody>
                  <a:tcPr marT="91425" marB="91425" marR="91425" marL="91425"/>
                </a:tc>
              </a:tr>
              <a:tr h="31557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222</a:t>
                      </a:r>
                      <a:endParaRPr/>
                    </a:p>
                  </a:txBody>
                  <a:tcPr marT="91425" marB="91425" marR="91425" marL="91425"/>
                </a:tc>
                <a:tc>
                  <a:txBody>
                    <a:bodyPr/>
                    <a:lstStyle/>
                    <a:p>
                      <a:pPr indent="0" lvl="0" marL="0" rtl="0" algn="l">
                        <a:spcBef>
                          <a:spcPts val="0"/>
                        </a:spcBef>
                        <a:spcAft>
                          <a:spcPts val="0"/>
                        </a:spcAft>
                        <a:buNone/>
                      </a:pPr>
                      <a:r>
                        <a:rPr lang="en"/>
                        <a:t>Biology</a:t>
                      </a:r>
                      <a:endParaRPr/>
                    </a:p>
                  </a:txBody>
                  <a:tcPr marT="91425" marB="91425" marR="91425" marL="91425"/>
                </a:tc>
              </a:tr>
              <a:tr h="31557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444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198" name="Google Shape;1198;p159"/>
          <p:cNvSpPr txBox="1"/>
          <p:nvPr/>
        </p:nvSpPr>
        <p:spPr>
          <a:xfrm>
            <a:off x="1263475" y="368550"/>
            <a:ext cx="1572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student_df</a:t>
            </a:r>
            <a:endParaRPr sz="1800"/>
          </a:p>
        </p:txBody>
      </p:sp>
      <p:sp>
        <p:nvSpPr>
          <p:cNvPr id="1199" name="Google Shape;1199;p159"/>
          <p:cNvSpPr txBox="1"/>
          <p:nvPr/>
        </p:nvSpPr>
        <p:spPr>
          <a:xfrm>
            <a:off x="7055355" y="276850"/>
            <a:ext cx="14976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course_df</a:t>
            </a:r>
            <a:endParaRPr sz="1800"/>
          </a:p>
        </p:txBody>
      </p:sp>
      <p:graphicFrame>
        <p:nvGraphicFramePr>
          <p:cNvPr id="1200" name="Google Shape;1200;p159"/>
          <p:cNvGraphicFramePr/>
          <p:nvPr/>
        </p:nvGraphicFramePr>
        <p:xfrm>
          <a:off x="237713" y="2693175"/>
          <a:ext cx="3000000" cy="3000000"/>
        </p:xfrm>
        <a:graphic>
          <a:graphicData uri="http://schemas.openxmlformats.org/drawingml/2006/table">
            <a:tbl>
              <a:tblPr>
                <a:noFill/>
                <a:tableStyleId>{063EE096-FD07-4DDC-A7AF-DDADD6A84411}</a:tableStyleId>
              </a:tblPr>
              <a:tblGrid>
                <a:gridCol w="391400"/>
                <a:gridCol w="1089275"/>
                <a:gridCol w="1117075"/>
                <a:gridCol w="1134400"/>
                <a:gridCol w="673300"/>
                <a:gridCol w="12966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course_name</a:t>
                      </a:r>
                      <a:endParaRPr/>
                    </a:p>
                  </a:txBody>
                  <a:tcPr marT="91425" marB="91425" marR="91425" marL="91425"/>
                </a:tc>
              </a:tr>
              <a:tr h="383725">
                <a:tc>
                  <a:txBody>
                    <a:bodyPr/>
                    <a:lstStyle/>
                    <a:p>
                      <a:pPr indent="0" lvl="0" marL="0" rtl="0" algn="l">
                        <a:spcBef>
                          <a:spcPts val="0"/>
                        </a:spcBef>
                        <a:spcAft>
                          <a:spcPts val="0"/>
                        </a:spcAft>
                        <a:buNone/>
                      </a:pPr>
                      <a:r>
                        <a:rPr lang="en"/>
                        <a:t>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Calculus</a:t>
                      </a:r>
                      <a:endParaRPr/>
                    </a:p>
                  </a:txBody>
                  <a:tcPr marT="91425" marB="91425" marR="91425" marL="91425">
                    <a:lnB cap="flat" cmpd="sng" w="9525">
                      <a:solidFill>
                        <a:srgbClr val="9E9E9E"/>
                      </a:solidFill>
                      <a:prstDash val="solid"/>
                      <a:round/>
                      <a:headEnd len="sm" w="sm" type="none"/>
                      <a:tailEnd len="sm" w="sm" type="none"/>
                    </a:lnB>
                  </a:tcPr>
                </a:tc>
              </a:tr>
              <a:tr h="383725">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Chemistry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25">
                <a:tc>
                  <a:txBody>
                    <a:bodyPr/>
                    <a:lstStyle/>
                    <a:p>
                      <a:pPr indent="0" lvl="0" marL="0" rtl="0" algn="l">
                        <a:spcBef>
                          <a:spcPts val="0"/>
                        </a:spcBef>
                        <a:spcAft>
                          <a:spcPts val="0"/>
                        </a:spcAft>
                        <a:buNone/>
                      </a:pPr>
                      <a:r>
                        <a:rPr lang="en"/>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Amy</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Brown</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Biology</a:t>
                      </a:r>
                      <a:endParaRPr/>
                    </a:p>
                  </a:txBody>
                  <a:tcPr marT="91425" marB="91425" marR="91425" marL="91425">
                    <a:lnT cap="flat" cmpd="sng" w="9525">
                      <a:solidFill>
                        <a:srgbClr val="9E9E9E"/>
                      </a:solidFill>
                      <a:prstDash val="solid"/>
                      <a:round/>
                      <a:headEnd len="sm" w="sm" type="none"/>
                      <a:tailEnd len="sm" w="sm" type="none"/>
                    </a:lnT>
                  </a:tcPr>
                </a:tc>
              </a:tr>
              <a:tr h="3837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r>
              <a:tr h="3837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444</a:t>
                      </a:r>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201" name="Google Shape;1201;p159"/>
          <p:cNvSpPr txBox="1"/>
          <p:nvPr/>
        </p:nvSpPr>
        <p:spPr>
          <a:xfrm>
            <a:off x="2082875" y="2300175"/>
            <a:ext cx="1887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AFTER MERGE</a:t>
            </a:r>
            <a:endParaRPr b="1" sz="1800">
              <a:latin typeface="Helvetica Neue"/>
              <a:ea typeface="Helvetica Neue"/>
              <a:cs typeface="Helvetica Neue"/>
              <a:sym typeface="Helvetica Neue"/>
            </a:endParaRPr>
          </a:p>
        </p:txBody>
      </p:sp>
      <p:sp>
        <p:nvSpPr>
          <p:cNvPr id="1202" name="Google Shape;1202;p159"/>
          <p:cNvSpPr txBox="1"/>
          <p:nvPr/>
        </p:nvSpPr>
        <p:spPr>
          <a:xfrm>
            <a:off x="5939800" y="2749500"/>
            <a:ext cx="3728700" cy="23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Helvetica Neue"/>
                <a:ea typeface="Helvetica Neue"/>
                <a:cs typeface="Helvetica Neue"/>
                <a:sym typeface="Helvetica Neue"/>
              </a:rPr>
              <a:t>OUTER JOIN!</a:t>
            </a:r>
            <a:endParaRPr b="1" sz="18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student_df.merge(</a:t>
            </a:r>
            <a:endParaRPr sz="1600">
              <a:solidFill>
                <a:srgbClr val="FF0000"/>
              </a:solidFill>
              <a:latin typeface="Courier New"/>
              <a:ea typeface="Courier New"/>
              <a:cs typeface="Courier New"/>
              <a:sym typeface="Courier New"/>
            </a:endParaRPr>
          </a:p>
          <a:p>
            <a:pPr indent="457200" lvl="0" marL="0" rtl="0" algn="l">
              <a:spcBef>
                <a:spcPts val="0"/>
              </a:spcBef>
              <a:spcAft>
                <a:spcPts val="0"/>
              </a:spcAft>
              <a:buNone/>
            </a:pPr>
            <a:r>
              <a:rPr lang="en" sz="1600">
                <a:solidFill>
                  <a:srgbClr val="FF0000"/>
                </a:solidFill>
                <a:latin typeface="Courier New"/>
                <a:ea typeface="Courier New"/>
                <a:cs typeface="Courier New"/>
                <a:sym typeface="Courier New"/>
              </a:rPr>
              <a:t>course_df,</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	left_on='student_id',</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	right_on='sid',</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	how='outer')</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160"/>
          <p:cNvSpPr txBox="1"/>
          <p:nvPr>
            <p:ph type="title"/>
          </p:nvPr>
        </p:nvSpPr>
        <p:spPr>
          <a:xfrm>
            <a:off x="826952" y="-2852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WHAT JOIN DID WE USE?</a:t>
            </a:r>
            <a:endParaRPr sz="3000"/>
          </a:p>
        </p:txBody>
      </p:sp>
      <p:graphicFrame>
        <p:nvGraphicFramePr>
          <p:cNvPr id="1208" name="Google Shape;1208;p160"/>
          <p:cNvGraphicFramePr/>
          <p:nvPr/>
        </p:nvGraphicFramePr>
        <p:xfrm>
          <a:off x="171950" y="791900"/>
          <a:ext cx="3000000" cy="3000000"/>
        </p:xfrm>
        <a:graphic>
          <a:graphicData uri="http://schemas.openxmlformats.org/drawingml/2006/table">
            <a:tbl>
              <a:tblPr>
                <a:noFill/>
                <a:tableStyleId>{063EE096-FD07-4DDC-A7AF-DDADD6A84411}</a:tableStyleId>
              </a:tblPr>
              <a:tblGrid>
                <a:gridCol w="382850"/>
                <a:gridCol w="1005275"/>
                <a:gridCol w="1176300"/>
                <a:gridCol w="10715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Alex</a:t>
                      </a:r>
                      <a:endParaRPr/>
                    </a:p>
                  </a:txBody>
                  <a:tcPr marT="91425" marB="91425" marR="91425" marL="91425"/>
                </a:tc>
                <a:tc>
                  <a:txBody>
                    <a:bodyPr/>
                    <a:lstStyle/>
                    <a:p>
                      <a:pPr indent="0" lvl="0" marL="0" rtl="0" algn="l">
                        <a:spcBef>
                          <a:spcPts val="0"/>
                        </a:spcBef>
                        <a:spcAft>
                          <a:spcPts val="0"/>
                        </a:spcAft>
                        <a:buNone/>
                      </a:pPr>
                      <a:r>
                        <a:rPr lang="en"/>
                        <a:t>Anderson</a:t>
                      </a:r>
                      <a:endParaRPr/>
                    </a:p>
                  </a:txBody>
                  <a:tcPr marT="91425" marB="91425" marR="91425" marL="91425"/>
                </a:tc>
              </a:tr>
              <a:tr h="3962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222</a:t>
                      </a:r>
                      <a:endParaRPr/>
                    </a:p>
                  </a:txBody>
                  <a:tcPr marT="91425" marB="91425" marR="91425" marL="91425"/>
                </a:tc>
                <a:tc>
                  <a:txBody>
                    <a:bodyPr/>
                    <a:lstStyle/>
                    <a:p>
                      <a:pPr indent="0" lvl="0" marL="0" rtl="0" algn="l">
                        <a:spcBef>
                          <a:spcPts val="0"/>
                        </a:spcBef>
                        <a:spcAft>
                          <a:spcPts val="0"/>
                        </a:spcAft>
                        <a:buNone/>
                      </a:pPr>
                      <a:r>
                        <a:rPr lang="en"/>
                        <a:t>Amy</a:t>
                      </a:r>
                      <a:endParaRPr/>
                    </a:p>
                  </a:txBody>
                  <a:tcPr marT="91425" marB="91425" marR="91425" marL="91425"/>
                </a:tc>
                <a:tc>
                  <a:txBody>
                    <a:bodyPr/>
                    <a:lstStyle/>
                    <a:p>
                      <a:pPr indent="0" lvl="0" marL="0" rtl="0" algn="l">
                        <a:spcBef>
                          <a:spcPts val="0"/>
                        </a:spcBef>
                        <a:spcAft>
                          <a:spcPts val="0"/>
                        </a:spcAft>
                        <a:buNone/>
                      </a:pPr>
                      <a:r>
                        <a:rPr lang="en"/>
                        <a:t>Brown</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r>
            </a:tbl>
          </a:graphicData>
        </a:graphic>
      </p:graphicFrame>
      <p:graphicFrame>
        <p:nvGraphicFramePr>
          <p:cNvPr id="1209" name="Google Shape;1209;p160"/>
          <p:cNvGraphicFramePr/>
          <p:nvPr/>
        </p:nvGraphicFramePr>
        <p:xfrm>
          <a:off x="6285000" y="726775"/>
          <a:ext cx="3000000" cy="3000000"/>
        </p:xfrm>
        <a:graphic>
          <a:graphicData uri="http://schemas.openxmlformats.org/drawingml/2006/table">
            <a:tbl>
              <a:tblPr>
                <a:noFill/>
                <a:tableStyleId>{063EE096-FD07-4DDC-A7AF-DDADD6A84411}</a:tableStyleId>
              </a:tblPr>
              <a:tblGrid>
                <a:gridCol w="382850"/>
                <a:gridCol w="1005275"/>
                <a:gridCol w="1320400"/>
              </a:tblGrid>
              <a:tr h="318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15575">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Calculus</a:t>
                      </a:r>
                      <a:endParaRPr/>
                    </a:p>
                  </a:txBody>
                  <a:tcPr marT="91425" marB="91425" marR="91425" marL="91425"/>
                </a:tc>
              </a:tr>
              <a:tr h="3155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Chemistry</a:t>
                      </a:r>
                      <a:endParaRPr/>
                    </a:p>
                  </a:txBody>
                  <a:tcPr marT="91425" marB="91425" marR="91425" marL="91425"/>
                </a:tc>
              </a:tr>
              <a:tr h="31557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222</a:t>
                      </a:r>
                      <a:endParaRPr/>
                    </a:p>
                  </a:txBody>
                  <a:tcPr marT="91425" marB="91425" marR="91425" marL="91425"/>
                </a:tc>
                <a:tc>
                  <a:txBody>
                    <a:bodyPr/>
                    <a:lstStyle/>
                    <a:p>
                      <a:pPr indent="0" lvl="0" marL="0" rtl="0" algn="l">
                        <a:spcBef>
                          <a:spcPts val="0"/>
                        </a:spcBef>
                        <a:spcAft>
                          <a:spcPts val="0"/>
                        </a:spcAft>
                        <a:buNone/>
                      </a:pPr>
                      <a:r>
                        <a:rPr lang="en"/>
                        <a:t>Biology</a:t>
                      </a:r>
                      <a:endParaRPr/>
                    </a:p>
                  </a:txBody>
                  <a:tcPr marT="91425" marB="91425" marR="91425" marL="91425"/>
                </a:tc>
              </a:tr>
              <a:tr h="31557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444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210" name="Google Shape;1210;p160"/>
          <p:cNvSpPr txBox="1"/>
          <p:nvPr/>
        </p:nvSpPr>
        <p:spPr>
          <a:xfrm>
            <a:off x="1263475" y="368550"/>
            <a:ext cx="1572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student_df</a:t>
            </a:r>
            <a:endParaRPr sz="1800"/>
          </a:p>
        </p:txBody>
      </p:sp>
      <p:sp>
        <p:nvSpPr>
          <p:cNvPr id="1211" name="Google Shape;1211;p160"/>
          <p:cNvSpPr txBox="1"/>
          <p:nvPr/>
        </p:nvSpPr>
        <p:spPr>
          <a:xfrm>
            <a:off x="7055355" y="276850"/>
            <a:ext cx="14976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course_df</a:t>
            </a:r>
            <a:endParaRPr sz="1800"/>
          </a:p>
        </p:txBody>
      </p:sp>
      <p:graphicFrame>
        <p:nvGraphicFramePr>
          <p:cNvPr id="1212" name="Google Shape;1212;p160"/>
          <p:cNvGraphicFramePr/>
          <p:nvPr/>
        </p:nvGraphicFramePr>
        <p:xfrm>
          <a:off x="237713" y="2693175"/>
          <a:ext cx="3000000" cy="3000000"/>
        </p:xfrm>
        <a:graphic>
          <a:graphicData uri="http://schemas.openxmlformats.org/drawingml/2006/table">
            <a:tbl>
              <a:tblPr>
                <a:noFill/>
                <a:tableStyleId>{063EE096-FD07-4DDC-A7AF-DDADD6A84411}</a:tableStyleId>
              </a:tblPr>
              <a:tblGrid>
                <a:gridCol w="399825"/>
                <a:gridCol w="1112700"/>
                <a:gridCol w="1165625"/>
                <a:gridCol w="1300000"/>
                <a:gridCol w="543775"/>
                <a:gridCol w="13027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Calculus</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Chemistry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Amy</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Brown</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Biology</a:t>
                      </a:r>
                      <a:endParaRPr/>
                    </a:p>
                  </a:txBody>
                  <a:tcPr marT="91425" marB="91425" marR="91425" marL="91425">
                    <a:lnT cap="flat" cmpd="sng" w="9525">
                      <a:solidFill>
                        <a:srgbClr val="9E9E9E"/>
                      </a:solidFill>
                      <a:prstDash val="solid"/>
                      <a:round/>
                      <a:headEnd len="sm" w="sm" type="none"/>
                      <a:tailEnd len="sm" w="sm" type="none"/>
                    </a:lnT>
                  </a:tcPr>
                </a:tc>
              </a:tr>
              <a:tr h="3962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444</a:t>
                      </a:r>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213" name="Google Shape;1213;p160"/>
          <p:cNvSpPr txBox="1"/>
          <p:nvPr/>
        </p:nvSpPr>
        <p:spPr>
          <a:xfrm>
            <a:off x="2082875" y="2300175"/>
            <a:ext cx="1887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AFTER MERGE</a:t>
            </a:r>
            <a:endParaRPr b="1" sz="1800">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p161"/>
          <p:cNvSpPr txBox="1"/>
          <p:nvPr>
            <p:ph type="title"/>
          </p:nvPr>
        </p:nvSpPr>
        <p:spPr>
          <a:xfrm>
            <a:off x="826952" y="-2852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WHAT JOIN DID WE USE?</a:t>
            </a:r>
            <a:endParaRPr sz="3000"/>
          </a:p>
        </p:txBody>
      </p:sp>
      <p:graphicFrame>
        <p:nvGraphicFramePr>
          <p:cNvPr id="1219" name="Google Shape;1219;p161"/>
          <p:cNvGraphicFramePr/>
          <p:nvPr/>
        </p:nvGraphicFramePr>
        <p:xfrm>
          <a:off x="171950" y="791900"/>
          <a:ext cx="3000000" cy="3000000"/>
        </p:xfrm>
        <a:graphic>
          <a:graphicData uri="http://schemas.openxmlformats.org/drawingml/2006/table">
            <a:tbl>
              <a:tblPr>
                <a:noFill/>
                <a:tableStyleId>{063EE096-FD07-4DDC-A7AF-DDADD6A84411}</a:tableStyleId>
              </a:tblPr>
              <a:tblGrid>
                <a:gridCol w="382850"/>
                <a:gridCol w="1005275"/>
                <a:gridCol w="1176300"/>
                <a:gridCol w="10715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Alex</a:t>
                      </a:r>
                      <a:endParaRPr/>
                    </a:p>
                  </a:txBody>
                  <a:tcPr marT="91425" marB="91425" marR="91425" marL="91425"/>
                </a:tc>
                <a:tc>
                  <a:txBody>
                    <a:bodyPr/>
                    <a:lstStyle/>
                    <a:p>
                      <a:pPr indent="0" lvl="0" marL="0" rtl="0" algn="l">
                        <a:spcBef>
                          <a:spcPts val="0"/>
                        </a:spcBef>
                        <a:spcAft>
                          <a:spcPts val="0"/>
                        </a:spcAft>
                        <a:buNone/>
                      </a:pPr>
                      <a:r>
                        <a:rPr lang="en"/>
                        <a:t>Anderson</a:t>
                      </a:r>
                      <a:endParaRPr/>
                    </a:p>
                  </a:txBody>
                  <a:tcPr marT="91425" marB="91425" marR="91425" marL="91425"/>
                </a:tc>
              </a:tr>
              <a:tr h="3962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222</a:t>
                      </a:r>
                      <a:endParaRPr/>
                    </a:p>
                  </a:txBody>
                  <a:tcPr marT="91425" marB="91425" marR="91425" marL="91425"/>
                </a:tc>
                <a:tc>
                  <a:txBody>
                    <a:bodyPr/>
                    <a:lstStyle/>
                    <a:p>
                      <a:pPr indent="0" lvl="0" marL="0" rtl="0" algn="l">
                        <a:spcBef>
                          <a:spcPts val="0"/>
                        </a:spcBef>
                        <a:spcAft>
                          <a:spcPts val="0"/>
                        </a:spcAft>
                        <a:buNone/>
                      </a:pPr>
                      <a:r>
                        <a:rPr lang="en"/>
                        <a:t>Amy</a:t>
                      </a:r>
                      <a:endParaRPr/>
                    </a:p>
                  </a:txBody>
                  <a:tcPr marT="91425" marB="91425" marR="91425" marL="91425"/>
                </a:tc>
                <a:tc>
                  <a:txBody>
                    <a:bodyPr/>
                    <a:lstStyle/>
                    <a:p>
                      <a:pPr indent="0" lvl="0" marL="0" rtl="0" algn="l">
                        <a:spcBef>
                          <a:spcPts val="0"/>
                        </a:spcBef>
                        <a:spcAft>
                          <a:spcPts val="0"/>
                        </a:spcAft>
                        <a:buNone/>
                      </a:pPr>
                      <a:r>
                        <a:rPr lang="en"/>
                        <a:t>Brown</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r>
            </a:tbl>
          </a:graphicData>
        </a:graphic>
      </p:graphicFrame>
      <p:graphicFrame>
        <p:nvGraphicFramePr>
          <p:cNvPr id="1220" name="Google Shape;1220;p161"/>
          <p:cNvGraphicFramePr/>
          <p:nvPr/>
        </p:nvGraphicFramePr>
        <p:xfrm>
          <a:off x="6285000" y="726775"/>
          <a:ext cx="3000000" cy="3000000"/>
        </p:xfrm>
        <a:graphic>
          <a:graphicData uri="http://schemas.openxmlformats.org/drawingml/2006/table">
            <a:tbl>
              <a:tblPr>
                <a:noFill/>
                <a:tableStyleId>{063EE096-FD07-4DDC-A7AF-DDADD6A84411}</a:tableStyleId>
              </a:tblPr>
              <a:tblGrid>
                <a:gridCol w="382850"/>
                <a:gridCol w="1005275"/>
                <a:gridCol w="1320400"/>
              </a:tblGrid>
              <a:tr h="318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15575">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Calculus</a:t>
                      </a:r>
                      <a:endParaRPr/>
                    </a:p>
                  </a:txBody>
                  <a:tcPr marT="91425" marB="91425" marR="91425" marL="91425"/>
                </a:tc>
              </a:tr>
              <a:tr h="3155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Chemistry</a:t>
                      </a:r>
                      <a:endParaRPr/>
                    </a:p>
                  </a:txBody>
                  <a:tcPr marT="91425" marB="91425" marR="91425" marL="91425"/>
                </a:tc>
              </a:tr>
              <a:tr h="31557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222</a:t>
                      </a:r>
                      <a:endParaRPr/>
                    </a:p>
                  </a:txBody>
                  <a:tcPr marT="91425" marB="91425" marR="91425" marL="91425"/>
                </a:tc>
                <a:tc>
                  <a:txBody>
                    <a:bodyPr/>
                    <a:lstStyle/>
                    <a:p>
                      <a:pPr indent="0" lvl="0" marL="0" rtl="0" algn="l">
                        <a:spcBef>
                          <a:spcPts val="0"/>
                        </a:spcBef>
                        <a:spcAft>
                          <a:spcPts val="0"/>
                        </a:spcAft>
                        <a:buNone/>
                      </a:pPr>
                      <a:r>
                        <a:rPr lang="en"/>
                        <a:t>Biology</a:t>
                      </a:r>
                      <a:endParaRPr/>
                    </a:p>
                  </a:txBody>
                  <a:tcPr marT="91425" marB="91425" marR="91425" marL="91425"/>
                </a:tc>
              </a:tr>
              <a:tr h="31557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444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221" name="Google Shape;1221;p161"/>
          <p:cNvSpPr txBox="1"/>
          <p:nvPr/>
        </p:nvSpPr>
        <p:spPr>
          <a:xfrm>
            <a:off x="1263475" y="368550"/>
            <a:ext cx="1572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student_df</a:t>
            </a:r>
            <a:endParaRPr sz="1800"/>
          </a:p>
        </p:txBody>
      </p:sp>
      <p:sp>
        <p:nvSpPr>
          <p:cNvPr id="1222" name="Google Shape;1222;p161"/>
          <p:cNvSpPr txBox="1"/>
          <p:nvPr/>
        </p:nvSpPr>
        <p:spPr>
          <a:xfrm>
            <a:off x="7055355" y="276850"/>
            <a:ext cx="14976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course_df</a:t>
            </a:r>
            <a:endParaRPr sz="1800"/>
          </a:p>
        </p:txBody>
      </p:sp>
      <p:graphicFrame>
        <p:nvGraphicFramePr>
          <p:cNvPr id="1223" name="Google Shape;1223;p161"/>
          <p:cNvGraphicFramePr/>
          <p:nvPr/>
        </p:nvGraphicFramePr>
        <p:xfrm>
          <a:off x="237713" y="2693175"/>
          <a:ext cx="3000000" cy="3000000"/>
        </p:xfrm>
        <a:graphic>
          <a:graphicData uri="http://schemas.openxmlformats.org/drawingml/2006/table">
            <a:tbl>
              <a:tblPr>
                <a:noFill/>
                <a:tableStyleId>{063EE096-FD07-4DDC-A7AF-DDADD6A84411}</a:tableStyleId>
              </a:tblPr>
              <a:tblGrid>
                <a:gridCol w="399825"/>
                <a:gridCol w="1112700"/>
                <a:gridCol w="1165625"/>
                <a:gridCol w="1300000"/>
                <a:gridCol w="543775"/>
                <a:gridCol w="13027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Calculus</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Chemistry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Amy</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Brown</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Biology</a:t>
                      </a:r>
                      <a:endParaRPr/>
                    </a:p>
                  </a:txBody>
                  <a:tcPr marT="91425" marB="91425" marR="91425" marL="91425">
                    <a:lnT cap="flat" cmpd="sng" w="9525">
                      <a:solidFill>
                        <a:srgbClr val="9E9E9E"/>
                      </a:solidFill>
                      <a:prstDash val="solid"/>
                      <a:round/>
                      <a:headEnd len="sm" w="sm" type="none"/>
                      <a:tailEnd len="sm" w="sm" type="none"/>
                    </a:lnT>
                  </a:tcPr>
                </a:tc>
              </a:tr>
              <a:tr h="3962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NaN</a:t>
                      </a:r>
                      <a:endParaRPr/>
                    </a:p>
                  </a:txBody>
                  <a:tcPr marT="91425" marB="91425" marR="91425" marL="91425"/>
                </a:tc>
                <a:tc>
                  <a:txBody>
                    <a:bodyPr/>
                    <a:lstStyle/>
                    <a:p>
                      <a:pPr indent="0" lvl="0" marL="0" rtl="0" algn="l">
                        <a:spcBef>
                          <a:spcPts val="0"/>
                        </a:spcBef>
                        <a:spcAft>
                          <a:spcPts val="0"/>
                        </a:spcAft>
                        <a:buNone/>
                      </a:pPr>
                      <a:r>
                        <a:rPr lang="en"/>
                        <a:t>444</a:t>
                      </a:r>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224" name="Google Shape;1224;p161"/>
          <p:cNvSpPr txBox="1"/>
          <p:nvPr/>
        </p:nvSpPr>
        <p:spPr>
          <a:xfrm>
            <a:off x="2082875" y="2300175"/>
            <a:ext cx="1887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AFTER MERGE</a:t>
            </a:r>
            <a:endParaRPr b="1" sz="1800">
              <a:latin typeface="Helvetica Neue"/>
              <a:ea typeface="Helvetica Neue"/>
              <a:cs typeface="Helvetica Neue"/>
              <a:sym typeface="Helvetica Neue"/>
            </a:endParaRPr>
          </a:p>
        </p:txBody>
      </p:sp>
      <p:sp>
        <p:nvSpPr>
          <p:cNvPr id="1225" name="Google Shape;1225;p161"/>
          <p:cNvSpPr txBox="1"/>
          <p:nvPr/>
        </p:nvSpPr>
        <p:spPr>
          <a:xfrm>
            <a:off x="6062375" y="2749500"/>
            <a:ext cx="3728700" cy="23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Helvetica Neue"/>
                <a:ea typeface="Helvetica Neue"/>
                <a:cs typeface="Helvetica Neue"/>
                <a:sym typeface="Helvetica Neue"/>
              </a:rPr>
              <a:t>RIGHT</a:t>
            </a:r>
            <a:r>
              <a:rPr b="1" lang="en" sz="1800">
                <a:solidFill>
                  <a:srgbClr val="FF0000"/>
                </a:solidFill>
                <a:latin typeface="Helvetica Neue"/>
                <a:ea typeface="Helvetica Neue"/>
                <a:cs typeface="Helvetica Neue"/>
                <a:sym typeface="Helvetica Neue"/>
              </a:rPr>
              <a:t> JOIN!</a:t>
            </a:r>
            <a:endParaRPr b="1" sz="18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student_df.merge(</a:t>
            </a:r>
            <a:endParaRPr sz="1600">
              <a:solidFill>
                <a:srgbClr val="FF0000"/>
              </a:solidFill>
              <a:latin typeface="Courier New"/>
              <a:ea typeface="Courier New"/>
              <a:cs typeface="Courier New"/>
              <a:sym typeface="Courier New"/>
            </a:endParaRPr>
          </a:p>
          <a:p>
            <a:pPr indent="457200" lvl="0" marL="0" rtl="0" algn="l">
              <a:spcBef>
                <a:spcPts val="0"/>
              </a:spcBef>
              <a:spcAft>
                <a:spcPts val="0"/>
              </a:spcAft>
              <a:buNone/>
            </a:pPr>
            <a:r>
              <a:rPr lang="en" sz="1600">
                <a:solidFill>
                  <a:srgbClr val="FF0000"/>
                </a:solidFill>
                <a:latin typeface="Courier New"/>
                <a:ea typeface="Courier New"/>
                <a:cs typeface="Courier New"/>
                <a:sym typeface="Courier New"/>
              </a:rPr>
              <a:t>course_df,</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	left_on='student_id',</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	right_on='sid',</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	how='outer')</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162"/>
          <p:cNvSpPr txBox="1"/>
          <p:nvPr>
            <p:ph type="title"/>
          </p:nvPr>
        </p:nvSpPr>
        <p:spPr>
          <a:xfrm>
            <a:off x="826952" y="-2852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WHAT JOIN DID WE USE?</a:t>
            </a:r>
            <a:endParaRPr sz="3000"/>
          </a:p>
        </p:txBody>
      </p:sp>
      <p:graphicFrame>
        <p:nvGraphicFramePr>
          <p:cNvPr id="1231" name="Google Shape;1231;p162"/>
          <p:cNvGraphicFramePr/>
          <p:nvPr/>
        </p:nvGraphicFramePr>
        <p:xfrm>
          <a:off x="171950" y="791900"/>
          <a:ext cx="3000000" cy="3000000"/>
        </p:xfrm>
        <a:graphic>
          <a:graphicData uri="http://schemas.openxmlformats.org/drawingml/2006/table">
            <a:tbl>
              <a:tblPr>
                <a:noFill/>
                <a:tableStyleId>{063EE096-FD07-4DDC-A7AF-DDADD6A84411}</a:tableStyleId>
              </a:tblPr>
              <a:tblGrid>
                <a:gridCol w="382850"/>
                <a:gridCol w="1005275"/>
                <a:gridCol w="1176300"/>
                <a:gridCol w="10715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Alex</a:t>
                      </a:r>
                      <a:endParaRPr/>
                    </a:p>
                  </a:txBody>
                  <a:tcPr marT="91425" marB="91425" marR="91425" marL="91425"/>
                </a:tc>
                <a:tc>
                  <a:txBody>
                    <a:bodyPr/>
                    <a:lstStyle/>
                    <a:p>
                      <a:pPr indent="0" lvl="0" marL="0" rtl="0" algn="l">
                        <a:spcBef>
                          <a:spcPts val="0"/>
                        </a:spcBef>
                        <a:spcAft>
                          <a:spcPts val="0"/>
                        </a:spcAft>
                        <a:buNone/>
                      </a:pPr>
                      <a:r>
                        <a:rPr lang="en"/>
                        <a:t>Anderson</a:t>
                      </a:r>
                      <a:endParaRPr/>
                    </a:p>
                  </a:txBody>
                  <a:tcPr marT="91425" marB="91425" marR="91425" marL="91425"/>
                </a:tc>
              </a:tr>
              <a:tr h="3962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222</a:t>
                      </a:r>
                      <a:endParaRPr/>
                    </a:p>
                  </a:txBody>
                  <a:tcPr marT="91425" marB="91425" marR="91425" marL="91425"/>
                </a:tc>
                <a:tc>
                  <a:txBody>
                    <a:bodyPr/>
                    <a:lstStyle/>
                    <a:p>
                      <a:pPr indent="0" lvl="0" marL="0" rtl="0" algn="l">
                        <a:spcBef>
                          <a:spcPts val="0"/>
                        </a:spcBef>
                        <a:spcAft>
                          <a:spcPts val="0"/>
                        </a:spcAft>
                        <a:buNone/>
                      </a:pPr>
                      <a:r>
                        <a:rPr lang="en"/>
                        <a:t>Amy</a:t>
                      </a:r>
                      <a:endParaRPr/>
                    </a:p>
                  </a:txBody>
                  <a:tcPr marT="91425" marB="91425" marR="91425" marL="91425"/>
                </a:tc>
                <a:tc>
                  <a:txBody>
                    <a:bodyPr/>
                    <a:lstStyle/>
                    <a:p>
                      <a:pPr indent="0" lvl="0" marL="0" rtl="0" algn="l">
                        <a:spcBef>
                          <a:spcPts val="0"/>
                        </a:spcBef>
                        <a:spcAft>
                          <a:spcPts val="0"/>
                        </a:spcAft>
                        <a:buNone/>
                      </a:pPr>
                      <a:r>
                        <a:rPr lang="en"/>
                        <a:t>Brown</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r>
            </a:tbl>
          </a:graphicData>
        </a:graphic>
      </p:graphicFrame>
      <p:graphicFrame>
        <p:nvGraphicFramePr>
          <p:cNvPr id="1232" name="Google Shape;1232;p162"/>
          <p:cNvGraphicFramePr/>
          <p:nvPr/>
        </p:nvGraphicFramePr>
        <p:xfrm>
          <a:off x="6285000" y="726775"/>
          <a:ext cx="3000000" cy="3000000"/>
        </p:xfrm>
        <a:graphic>
          <a:graphicData uri="http://schemas.openxmlformats.org/drawingml/2006/table">
            <a:tbl>
              <a:tblPr>
                <a:noFill/>
                <a:tableStyleId>{063EE096-FD07-4DDC-A7AF-DDADD6A84411}</a:tableStyleId>
              </a:tblPr>
              <a:tblGrid>
                <a:gridCol w="382850"/>
                <a:gridCol w="1005275"/>
                <a:gridCol w="1320400"/>
              </a:tblGrid>
              <a:tr h="318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15575">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Calculus</a:t>
                      </a:r>
                      <a:endParaRPr/>
                    </a:p>
                  </a:txBody>
                  <a:tcPr marT="91425" marB="91425" marR="91425" marL="91425"/>
                </a:tc>
              </a:tr>
              <a:tr h="3155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Chemistry</a:t>
                      </a:r>
                      <a:endParaRPr/>
                    </a:p>
                  </a:txBody>
                  <a:tcPr marT="91425" marB="91425" marR="91425" marL="91425"/>
                </a:tc>
              </a:tr>
              <a:tr h="31557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222</a:t>
                      </a:r>
                      <a:endParaRPr/>
                    </a:p>
                  </a:txBody>
                  <a:tcPr marT="91425" marB="91425" marR="91425" marL="91425"/>
                </a:tc>
                <a:tc>
                  <a:txBody>
                    <a:bodyPr/>
                    <a:lstStyle/>
                    <a:p>
                      <a:pPr indent="0" lvl="0" marL="0" rtl="0" algn="l">
                        <a:spcBef>
                          <a:spcPts val="0"/>
                        </a:spcBef>
                        <a:spcAft>
                          <a:spcPts val="0"/>
                        </a:spcAft>
                        <a:buNone/>
                      </a:pPr>
                      <a:r>
                        <a:rPr lang="en"/>
                        <a:t>Biology</a:t>
                      </a:r>
                      <a:endParaRPr/>
                    </a:p>
                  </a:txBody>
                  <a:tcPr marT="91425" marB="91425" marR="91425" marL="91425"/>
                </a:tc>
              </a:tr>
              <a:tr h="31557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444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233" name="Google Shape;1233;p162"/>
          <p:cNvSpPr txBox="1"/>
          <p:nvPr/>
        </p:nvSpPr>
        <p:spPr>
          <a:xfrm>
            <a:off x="1263475" y="368550"/>
            <a:ext cx="1572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student_df</a:t>
            </a:r>
            <a:endParaRPr sz="1800"/>
          </a:p>
        </p:txBody>
      </p:sp>
      <p:sp>
        <p:nvSpPr>
          <p:cNvPr id="1234" name="Google Shape;1234;p162"/>
          <p:cNvSpPr txBox="1"/>
          <p:nvPr/>
        </p:nvSpPr>
        <p:spPr>
          <a:xfrm>
            <a:off x="7055355" y="276850"/>
            <a:ext cx="14976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course_df</a:t>
            </a:r>
            <a:endParaRPr sz="1800"/>
          </a:p>
        </p:txBody>
      </p:sp>
      <p:graphicFrame>
        <p:nvGraphicFramePr>
          <p:cNvPr id="1235" name="Google Shape;1235;p162"/>
          <p:cNvGraphicFramePr/>
          <p:nvPr/>
        </p:nvGraphicFramePr>
        <p:xfrm>
          <a:off x="237713" y="2693175"/>
          <a:ext cx="3000000" cy="3000000"/>
        </p:xfrm>
        <a:graphic>
          <a:graphicData uri="http://schemas.openxmlformats.org/drawingml/2006/table">
            <a:tbl>
              <a:tblPr>
                <a:noFill/>
                <a:tableStyleId>{063EE096-FD07-4DDC-A7AF-DDADD6A84411}</a:tableStyleId>
              </a:tblPr>
              <a:tblGrid>
                <a:gridCol w="391425"/>
                <a:gridCol w="1089300"/>
                <a:gridCol w="1141075"/>
                <a:gridCol w="1110350"/>
                <a:gridCol w="632800"/>
                <a:gridCol w="1337150"/>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Calculus</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Chemistry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Amy</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Brown</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Biology</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1236" name="Google Shape;1236;p162"/>
          <p:cNvSpPr txBox="1"/>
          <p:nvPr/>
        </p:nvSpPr>
        <p:spPr>
          <a:xfrm>
            <a:off x="2082875" y="2300175"/>
            <a:ext cx="1887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AFTER MERGE</a:t>
            </a:r>
            <a:endParaRPr b="1" sz="1800">
              <a:latin typeface="Helvetica Neue"/>
              <a:ea typeface="Helvetica Neue"/>
              <a:cs typeface="Helvetica Neue"/>
              <a:sym typeface="Helvetica Neue"/>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163"/>
          <p:cNvSpPr txBox="1"/>
          <p:nvPr>
            <p:ph type="title"/>
          </p:nvPr>
        </p:nvSpPr>
        <p:spPr>
          <a:xfrm>
            <a:off x="826952" y="-285255"/>
            <a:ext cx="7804500" cy="113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 sz="3000"/>
              <a:t>WHAT JOIN DID WE USE?</a:t>
            </a:r>
            <a:endParaRPr sz="3000"/>
          </a:p>
        </p:txBody>
      </p:sp>
      <p:graphicFrame>
        <p:nvGraphicFramePr>
          <p:cNvPr id="1242" name="Google Shape;1242;p163"/>
          <p:cNvGraphicFramePr/>
          <p:nvPr/>
        </p:nvGraphicFramePr>
        <p:xfrm>
          <a:off x="171950" y="791900"/>
          <a:ext cx="3000000" cy="3000000"/>
        </p:xfrm>
        <a:graphic>
          <a:graphicData uri="http://schemas.openxmlformats.org/drawingml/2006/table">
            <a:tbl>
              <a:tblPr>
                <a:noFill/>
                <a:tableStyleId>{063EE096-FD07-4DDC-A7AF-DDADD6A84411}</a:tableStyleId>
              </a:tblPr>
              <a:tblGrid>
                <a:gridCol w="382850"/>
                <a:gridCol w="1005275"/>
                <a:gridCol w="1176300"/>
                <a:gridCol w="107152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Alex</a:t>
                      </a:r>
                      <a:endParaRPr/>
                    </a:p>
                  </a:txBody>
                  <a:tcPr marT="91425" marB="91425" marR="91425" marL="91425"/>
                </a:tc>
                <a:tc>
                  <a:txBody>
                    <a:bodyPr/>
                    <a:lstStyle/>
                    <a:p>
                      <a:pPr indent="0" lvl="0" marL="0" rtl="0" algn="l">
                        <a:spcBef>
                          <a:spcPts val="0"/>
                        </a:spcBef>
                        <a:spcAft>
                          <a:spcPts val="0"/>
                        </a:spcAft>
                        <a:buNone/>
                      </a:pPr>
                      <a:r>
                        <a:rPr lang="en"/>
                        <a:t>Anderson</a:t>
                      </a:r>
                      <a:endParaRPr/>
                    </a:p>
                  </a:txBody>
                  <a:tcPr marT="91425" marB="91425" marR="91425" marL="91425"/>
                </a:tc>
              </a:tr>
              <a:tr h="3962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222</a:t>
                      </a:r>
                      <a:endParaRPr/>
                    </a:p>
                  </a:txBody>
                  <a:tcPr marT="91425" marB="91425" marR="91425" marL="91425"/>
                </a:tc>
                <a:tc>
                  <a:txBody>
                    <a:bodyPr/>
                    <a:lstStyle/>
                    <a:p>
                      <a:pPr indent="0" lvl="0" marL="0" rtl="0" algn="l">
                        <a:spcBef>
                          <a:spcPts val="0"/>
                        </a:spcBef>
                        <a:spcAft>
                          <a:spcPts val="0"/>
                        </a:spcAft>
                        <a:buNone/>
                      </a:pPr>
                      <a:r>
                        <a:rPr lang="en"/>
                        <a:t>Amy</a:t>
                      </a:r>
                      <a:endParaRPr/>
                    </a:p>
                  </a:txBody>
                  <a:tcPr marT="91425" marB="91425" marR="91425" marL="91425"/>
                </a:tc>
                <a:tc>
                  <a:txBody>
                    <a:bodyPr/>
                    <a:lstStyle/>
                    <a:p>
                      <a:pPr indent="0" lvl="0" marL="0" rtl="0" algn="l">
                        <a:spcBef>
                          <a:spcPts val="0"/>
                        </a:spcBef>
                        <a:spcAft>
                          <a:spcPts val="0"/>
                        </a:spcAft>
                        <a:buNone/>
                      </a:pPr>
                      <a:r>
                        <a:rPr lang="en"/>
                        <a:t>Brown</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333</a:t>
                      </a:r>
                      <a:endParaRPr/>
                    </a:p>
                  </a:txBody>
                  <a:tcPr marT="91425" marB="91425" marR="91425" marL="91425"/>
                </a:tc>
                <a:tc>
                  <a:txBody>
                    <a:bodyPr/>
                    <a:lstStyle/>
                    <a:p>
                      <a:pPr indent="0" lvl="0" marL="0" rtl="0" algn="l">
                        <a:spcBef>
                          <a:spcPts val="0"/>
                        </a:spcBef>
                        <a:spcAft>
                          <a:spcPts val="0"/>
                        </a:spcAft>
                        <a:buNone/>
                      </a:pPr>
                      <a:r>
                        <a:rPr lang="en"/>
                        <a:t>Alan</a:t>
                      </a:r>
                      <a:endParaRPr/>
                    </a:p>
                  </a:txBody>
                  <a:tcPr marT="91425" marB="91425" marR="91425" marL="91425"/>
                </a:tc>
                <a:tc>
                  <a:txBody>
                    <a:bodyPr/>
                    <a:lstStyle/>
                    <a:p>
                      <a:pPr indent="0" lvl="0" marL="0" rtl="0" algn="l">
                        <a:spcBef>
                          <a:spcPts val="0"/>
                        </a:spcBef>
                        <a:spcAft>
                          <a:spcPts val="0"/>
                        </a:spcAft>
                        <a:buNone/>
                      </a:pPr>
                      <a:r>
                        <a:rPr lang="en"/>
                        <a:t>Cooper</a:t>
                      </a:r>
                      <a:endParaRPr/>
                    </a:p>
                  </a:txBody>
                  <a:tcPr marT="91425" marB="91425" marR="91425" marL="91425"/>
                </a:tc>
              </a:tr>
            </a:tbl>
          </a:graphicData>
        </a:graphic>
      </p:graphicFrame>
      <p:graphicFrame>
        <p:nvGraphicFramePr>
          <p:cNvPr id="1243" name="Google Shape;1243;p163"/>
          <p:cNvGraphicFramePr/>
          <p:nvPr/>
        </p:nvGraphicFramePr>
        <p:xfrm>
          <a:off x="6285000" y="726775"/>
          <a:ext cx="3000000" cy="3000000"/>
        </p:xfrm>
        <a:graphic>
          <a:graphicData uri="http://schemas.openxmlformats.org/drawingml/2006/table">
            <a:tbl>
              <a:tblPr>
                <a:noFill/>
                <a:tableStyleId>{063EE096-FD07-4DDC-A7AF-DDADD6A84411}</a:tableStyleId>
              </a:tblPr>
              <a:tblGrid>
                <a:gridCol w="382850"/>
                <a:gridCol w="1005275"/>
                <a:gridCol w="1320400"/>
              </a:tblGrid>
              <a:tr h="318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15575">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Calculus</a:t>
                      </a:r>
                      <a:endParaRPr/>
                    </a:p>
                  </a:txBody>
                  <a:tcPr marT="91425" marB="91425" marR="91425" marL="91425"/>
                </a:tc>
              </a:tr>
              <a:tr h="3155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111</a:t>
                      </a:r>
                      <a:endParaRPr/>
                    </a:p>
                  </a:txBody>
                  <a:tcPr marT="91425" marB="91425" marR="91425" marL="91425"/>
                </a:tc>
                <a:tc>
                  <a:txBody>
                    <a:bodyPr/>
                    <a:lstStyle/>
                    <a:p>
                      <a:pPr indent="0" lvl="0" marL="0" rtl="0" algn="l">
                        <a:spcBef>
                          <a:spcPts val="0"/>
                        </a:spcBef>
                        <a:spcAft>
                          <a:spcPts val="0"/>
                        </a:spcAft>
                        <a:buNone/>
                      </a:pPr>
                      <a:r>
                        <a:rPr lang="en"/>
                        <a:t>Chemistry</a:t>
                      </a:r>
                      <a:endParaRPr/>
                    </a:p>
                  </a:txBody>
                  <a:tcPr marT="91425" marB="91425" marR="91425" marL="91425"/>
                </a:tc>
              </a:tr>
              <a:tr h="31557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222</a:t>
                      </a:r>
                      <a:endParaRPr/>
                    </a:p>
                  </a:txBody>
                  <a:tcPr marT="91425" marB="91425" marR="91425" marL="91425"/>
                </a:tc>
                <a:tc>
                  <a:txBody>
                    <a:bodyPr/>
                    <a:lstStyle/>
                    <a:p>
                      <a:pPr indent="0" lvl="0" marL="0" rtl="0" algn="l">
                        <a:spcBef>
                          <a:spcPts val="0"/>
                        </a:spcBef>
                        <a:spcAft>
                          <a:spcPts val="0"/>
                        </a:spcAft>
                        <a:buNone/>
                      </a:pPr>
                      <a:r>
                        <a:rPr lang="en"/>
                        <a:t>Biology</a:t>
                      </a:r>
                      <a:endParaRPr/>
                    </a:p>
                  </a:txBody>
                  <a:tcPr marT="91425" marB="91425" marR="91425" marL="91425"/>
                </a:tc>
              </a:tr>
              <a:tr h="31557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444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English</a:t>
                      </a:r>
                      <a:endParaRPr/>
                    </a:p>
                  </a:txBody>
                  <a:tcPr marT="91425" marB="91425" marR="91425" marL="91425"/>
                </a:tc>
              </a:tr>
            </a:tbl>
          </a:graphicData>
        </a:graphic>
      </p:graphicFrame>
      <p:sp>
        <p:nvSpPr>
          <p:cNvPr id="1244" name="Google Shape;1244;p163"/>
          <p:cNvSpPr txBox="1"/>
          <p:nvPr/>
        </p:nvSpPr>
        <p:spPr>
          <a:xfrm>
            <a:off x="1263475" y="368550"/>
            <a:ext cx="1572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student_df</a:t>
            </a:r>
            <a:endParaRPr sz="1800"/>
          </a:p>
        </p:txBody>
      </p:sp>
      <p:sp>
        <p:nvSpPr>
          <p:cNvPr id="1245" name="Google Shape;1245;p163"/>
          <p:cNvSpPr txBox="1"/>
          <p:nvPr/>
        </p:nvSpPr>
        <p:spPr>
          <a:xfrm>
            <a:off x="7055355" y="276850"/>
            <a:ext cx="14976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course_df</a:t>
            </a:r>
            <a:endParaRPr sz="1800"/>
          </a:p>
        </p:txBody>
      </p:sp>
      <p:graphicFrame>
        <p:nvGraphicFramePr>
          <p:cNvPr id="1246" name="Google Shape;1246;p163"/>
          <p:cNvGraphicFramePr/>
          <p:nvPr/>
        </p:nvGraphicFramePr>
        <p:xfrm>
          <a:off x="237713" y="2693175"/>
          <a:ext cx="3000000" cy="3000000"/>
        </p:xfrm>
        <a:graphic>
          <a:graphicData uri="http://schemas.openxmlformats.org/drawingml/2006/table">
            <a:tbl>
              <a:tblPr>
                <a:noFill/>
                <a:tableStyleId>{063EE096-FD07-4DDC-A7AF-DDADD6A84411}</a:tableStyleId>
              </a:tblPr>
              <a:tblGrid>
                <a:gridCol w="391425"/>
                <a:gridCol w="1089300"/>
                <a:gridCol w="1141075"/>
                <a:gridCol w="1110350"/>
                <a:gridCol w="632800"/>
                <a:gridCol w="1337150"/>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student_id</a:t>
                      </a:r>
                      <a:endParaRPr/>
                    </a:p>
                  </a:txBody>
                  <a:tcPr marT="91425" marB="91425" marR="91425" marL="91425"/>
                </a:tc>
                <a:tc>
                  <a:txBody>
                    <a:bodyPr/>
                    <a:lstStyle/>
                    <a:p>
                      <a:pPr indent="0" lvl="0" marL="0" rtl="0" algn="l">
                        <a:spcBef>
                          <a:spcPts val="0"/>
                        </a:spcBef>
                        <a:spcAft>
                          <a:spcPts val="0"/>
                        </a:spcAft>
                        <a:buNone/>
                      </a:pPr>
                      <a:r>
                        <a:rPr lang="en"/>
                        <a:t>first_name</a:t>
                      </a:r>
                      <a:endParaRPr/>
                    </a:p>
                  </a:txBody>
                  <a:tcPr marT="91425" marB="91425" marR="91425" marL="91425"/>
                </a:tc>
                <a:tc>
                  <a:txBody>
                    <a:bodyPr/>
                    <a:lstStyle/>
                    <a:p>
                      <a:pPr indent="0" lvl="0" marL="0" rtl="0" algn="l">
                        <a:spcBef>
                          <a:spcPts val="0"/>
                        </a:spcBef>
                        <a:spcAft>
                          <a:spcPts val="0"/>
                        </a:spcAft>
                        <a:buNone/>
                      </a:pPr>
                      <a:r>
                        <a:rPr lang="en"/>
                        <a:t>last_name</a:t>
                      </a:r>
                      <a:endParaRPr/>
                    </a:p>
                  </a:txBody>
                  <a:tcPr marT="91425" marB="91425" marR="91425" marL="91425"/>
                </a:tc>
                <a:tc>
                  <a:txBody>
                    <a:bodyPr/>
                    <a:lstStyle/>
                    <a:p>
                      <a:pPr indent="0" lvl="0" marL="0" rtl="0" algn="l">
                        <a:spcBef>
                          <a:spcPts val="0"/>
                        </a:spcBef>
                        <a:spcAft>
                          <a:spcPts val="0"/>
                        </a:spcAft>
                        <a:buNone/>
                      </a:pPr>
                      <a:r>
                        <a:rPr lang="en"/>
                        <a:t>sid</a:t>
                      </a:r>
                      <a:endParaRPr/>
                    </a:p>
                  </a:txBody>
                  <a:tcPr marT="91425" marB="91425" marR="91425" marL="91425"/>
                </a:tc>
                <a:tc>
                  <a:txBody>
                    <a:bodyPr/>
                    <a:lstStyle/>
                    <a:p>
                      <a:pPr indent="0" lvl="0" marL="0" rtl="0" algn="l">
                        <a:spcBef>
                          <a:spcPts val="0"/>
                        </a:spcBef>
                        <a:spcAft>
                          <a:spcPts val="0"/>
                        </a:spcAft>
                        <a:buNone/>
                      </a:pPr>
                      <a:r>
                        <a:rPr lang="en"/>
                        <a:t>course_name</a:t>
                      </a:r>
                      <a:endParaRPr/>
                    </a:p>
                  </a:txBody>
                  <a:tcPr marT="91425" marB="91425" marR="91425" marL="91425"/>
                </a:tc>
              </a:tr>
              <a:tr h="396200">
                <a:tc>
                  <a:txBody>
                    <a:bodyPr/>
                    <a:lstStyle/>
                    <a:p>
                      <a:pPr indent="0" lvl="0" marL="0" rtl="0" algn="l">
                        <a:spcBef>
                          <a:spcPts val="0"/>
                        </a:spcBef>
                        <a:spcAft>
                          <a:spcPts val="0"/>
                        </a:spcAft>
                        <a:buNone/>
                      </a:pPr>
                      <a:r>
                        <a:rPr lang="en"/>
                        <a:t>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Calculus</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Alex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Anderson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Chemistry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Amy</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Brown</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Biology</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1247" name="Google Shape;1247;p163"/>
          <p:cNvSpPr txBox="1"/>
          <p:nvPr/>
        </p:nvSpPr>
        <p:spPr>
          <a:xfrm>
            <a:off x="2082875" y="2300175"/>
            <a:ext cx="1887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AFTER MERGE</a:t>
            </a:r>
            <a:endParaRPr b="1" sz="1800">
              <a:latin typeface="Helvetica Neue"/>
              <a:ea typeface="Helvetica Neue"/>
              <a:cs typeface="Helvetica Neue"/>
              <a:sym typeface="Helvetica Neue"/>
            </a:endParaRPr>
          </a:p>
        </p:txBody>
      </p:sp>
      <p:sp>
        <p:nvSpPr>
          <p:cNvPr id="1248" name="Google Shape;1248;p163"/>
          <p:cNvSpPr txBox="1"/>
          <p:nvPr/>
        </p:nvSpPr>
        <p:spPr>
          <a:xfrm>
            <a:off x="5939800" y="2749500"/>
            <a:ext cx="3728700" cy="23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Helvetica Neue"/>
                <a:ea typeface="Helvetica Neue"/>
                <a:cs typeface="Helvetica Neue"/>
                <a:sym typeface="Helvetica Neue"/>
              </a:rPr>
              <a:t>INNER</a:t>
            </a:r>
            <a:r>
              <a:rPr b="1" lang="en" sz="1800">
                <a:solidFill>
                  <a:srgbClr val="FF0000"/>
                </a:solidFill>
                <a:latin typeface="Helvetica Neue"/>
                <a:ea typeface="Helvetica Neue"/>
                <a:cs typeface="Helvetica Neue"/>
                <a:sym typeface="Helvetica Neue"/>
              </a:rPr>
              <a:t> JOIN!</a:t>
            </a:r>
            <a:endParaRPr b="1" sz="18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student_df.merge(</a:t>
            </a:r>
            <a:endParaRPr sz="1600">
              <a:solidFill>
                <a:srgbClr val="FF0000"/>
              </a:solidFill>
              <a:latin typeface="Courier New"/>
              <a:ea typeface="Courier New"/>
              <a:cs typeface="Courier New"/>
              <a:sym typeface="Courier New"/>
            </a:endParaRPr>
          </a:p>
          <a:p>
            <a:pPr indent="457200" lvl="0" marL="0" rtl="0" algn="l">
              <a:spcBef>
                <a:spcPts val="0"/>
              </a:spcBef>
              <a:spcAft>
                <a:spcPts val="0"/>
              </a:spcAft>
              <a:buNone/>
            </a:pPr>
            <a:r>
              <a:rPr lang="en" sz="1600">
                <a:solidFill>
                  <a:srgbClr val="FF0000"/>
                </a:solidFill>
                <a:latin typeface="Courier New"/>
                <a:ea typeface="Courier New"/>
                <a:cs typeface="Courier New"/>
                <a:sym typeface="Courier New"/>
              </a:rPr>
              <a:t>course_df,</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	left_on='student_id',</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FF0000"/>
                </a:solidFill>
                <a:latin typeface="Courier New"/>
                <a:ea typeface="Courier New"/>
                <a:cs typeface="Courier New"/>
                <a:sym typeface="Courier New"/>
              </a:rPr>
              <a:t>	right_on='sid')</a:t>
            </a:r>
            <a:endParaRPr sz="1600">
              <a:solidFill>
                <a:srgbClr val="FF0000"/>
              </a:solidFill>
              <a:latin typeface="Courier New"/>
              <a:ea typeface="Courier New"/>
              <a:cs typeface="Courier New"/>
              <a:sym typeface="Courier New"/>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